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Lst>
  <p:sldSz cx="12192000" cy="6858000"/>
  <p:notesSz cx="6858000" cy="9144000"/>
  <p:defaultText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USUARIO\Desktop\TECHNICAL%20ENVIRONMENTAL%20SYSTEMS\FINAL%20PROJECT\PROJECT%20FINAL%20PRESENTATION\GRAPH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USUARIO\Desktop\TECHNICAL%20ENVIRONMENTAL%20SYSTEMS\FINAL%20PROJECT\PROJECT%20FINAL%20PRESENTATION\GRAPH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s-EC" sz="1400" b="1" i="0" u="none" strike="noStrike" kern="1200" cap="all" spc="0" baseline="0" dirty="0" smtClean="0">
                <a:solidFill>
                  <a:prstClr val="black">
                    <a:lumMod val="65000"/>
                    <a:lumOff val="35000"/>
                  </a:prstClr>
                </a:solidFill>
                <a:effectLst/>
                <a:latin typeface="Century Gothic" panose="020B0502020202020204" pitchFamily="34" charset="0"/>
                <a:ea typeface="+mn-ea"/>
                <a:cs typeface="+mn-cs"/>
              </a:defRPr>
            </a:pPr>
            <a:r>
              <a:rPr lang="es-EC" sz="1400" b="1" i="0" u="none" strike="noStrike" kern="1200" cap="all" spc="0" baseline="0" dirty="0">
                <a:solidFill>
                  <a:prstClr val="black">
                    <a:lumMod val="65000"/>
                    <a:lumOff val="35000"/>
                  </a:prstClr>
                </a:solidFill>
                <a:effectLst/>
                <a:latin typeface="Century Gothic" panose="020B0502020202020204" pitchFamily="34" charset="0"/>
                <a:ea typeface="+mn-ea"/>
                <a:cs typeface="+mn-cs"/>
              </a:rPr>
              <a:t>YEARLY ENERGY CONSUMPTION COMPARISON USING SAME INSULATION</a:t>
            </a:r>
          </a:p>
        </c:rich>
      </c:tx>
      <c:layout>
        <c:manualLayout>
          <c:xMode val="edge"/>
          <c:yMode val="edge"/>
          <c:x val="0.14297780959198281"/>
          <c:y val="5.0756458767063826E-2"/>
        </c:manualLayout>
      </c:layout>
      <c:overlay val="0"/>
      <c:spPr>
        <a:noFill/>
        <a:ln>
          <a:noFill/>
        </a:ln>
        <a:effectLst/>
      </c:spPr>
      <c:txPr>
        <a:bodyPr rot="0" spcFirstLastPara="1" vertOverflow="ellipsis" vert="horz" wrap="square" anchor="ctr" anchorCtr="1"/>
        <a:lstStyle/>
        <a:p>
          <a:pPr algn="ctr" rtl="0">
            <a:defRPr lang="es-EC" sz="1400" b="1" i="0" u="none" strike="noStrike" kern="1200" cap="all" spc="0" baseline="0" dirty="0" smtClean="0">
              <a:solidFill>
                <a:prstClr val="black">
                  <a:lumMod val="65000"/>
                  <a:lumOff val="35000"/>
                </a:prstClr>
              </a:solidFill>
              <a:effectLst/>
              <a:latin typeface="Century Gothic" panose="020B0502020202020204" pitchFamily="34" charset="0"/>
              <a:ea typeface="+mn-ea"/>
              <a:cs typeface="+mn-cs"/>
            </a:defRPr>
          </a:pPr>
          <a:endParaRPr lang="es-EC"/>
        </a:p>
      </c:txPr>
    </c:title>
    <c:autoTitleDeleted val="0"/>
    <c:view3D>
      <c:rotX val="10"/>
      <c:rotY val="0"/>
      <c:depthPercent val="100"/>
      <c:rAngAx val="0"/>
    </c:view3D>
    <c:floor>
      <c:thickness val="0"/>
      <c:spPr>
        <a:solidFill>
          <a:schemeClr val="lt1"/>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spPr>
            <a:pattFill prst="ltDnDiag">
              <a:fgClr>
                <a:schemeClr val="accent1"/>
              </a:fgClr>
              <a:bgClr>
                <a:schemeClr val="accent1">
                  <a:lumMod val="20000"/>
                  <a:lumOff val="80000"/>
                </a:schemeClr>
              </a:bgClr>
            </a:pattFill>
            <a:ln>
              <a:solidFill>
                <a:schemeClr val="accent1"/>
              </a:solidFill>
            </a:ln>
            <a:effectLst/>
            <a:sp3d>
              <a:contourClr>
                <a:schemeClr val="accent1"/>
              </a:contourClr>
            </a:sp3d>
          </c:spPr>
          <c:invertIfNegative val="0"/>
          <c:dPt>
            <c:idx val="0"/>
            <c:invertIfNegative val="0"/>
            <c:bubble3D val="0"/>
            <c:spPr>
              <a:pattFill prst="dotGrid">
                <a:fgClr>
                  <a:schemeClr val="accent4">
                    <a:lumMod val="50000"/>
                  </a:schemeClr>
                </a:fgClr>
                <a:bgClr>
                  <a:schemeClr val="bg1"/>
                </a:bgClr>
              </a:pattFill>
              <a:ln>
                <a:solidFill>
                  <a:schemeClr val="accent1"/>
                </a:solidFill>
              </a:ln>
              <a:effectLst/>
              <a:sp3d>
                <a:contourClr>
                  <a:schemeClr val="accent1"/>
                </a:contourClr>
              </a:sp3d>
            </c:spPr>
            <c:extLst xmlns:c16r2="http://schemas.microsoft.com/office/drawing/2015/06/chart">
              <c:ext xmlns:c16="http://schemas.microsoft.com/office/drawing/2014/chart" uri="{C3380CC4-5D6E-409C-BE32-E72D297353CC}">
                <c16:uniqueId val="{00000001-8324-4BFE-AA76-50CA5ECFBAEA}"/>
              </c:ext>
            </c:extLst>
          </c:dPt>
          <c:dPt>
            <c:idx val="2"/>
            <c:invertIfNegative val="0"/>
            <c:bubble3D val="0"/>
            <c:spPr>
              <a:pattFill prst="pct5">
                <a:fgClr>
                  <a:schemeClr val="accent4">
                    <a:lumMod val="50000"/>
                  </a:schemeClr>
                </a:fgClr>
                <a:bgClr>
                  <a:schemeClr val="bg1"/>
                </a:bgClr>
              </a:pattFill>
              <a:ln>
                <a:solidFill>
                  <a:schemeClr val="accent1"/>
                </a:solidFill>
              </a:ln>
              <a:effectLst/>
              <a:sp3d>
                <a:contourClr>
                  <a:schemeClr val="accent1"/>
                </a:contourClr>
              </a:sp3d>
            </c:spPr>
            <c:extLst xmlns:c16r2="http://schemas.microsoft.com/office/drawing/2015/06/chart">
              <c:ext xmlns:c16="http://schemas.microsoft.com/office/drawing/2014/chart" uri="{C3380CC4-5D6E-409C-BE32-E72D297353CC}">
                <c16:uniqueId val="{00000003-8324-4BFE-AA76-50CA5ECFBAEA}"/>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EC"/>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Hoja1!$A$1:$A$3</c:f>
              <c:strCache>
                <c:ptCount val="3"/>
                <c:pt idx="0">
                  <c:v>PIACENZA</c:v>
                </c:pt>
                <c:pt idx="1">
                  <c:v>QUITO</c:v>
                </c:pt>
                <c:pt idx="2">
                  <c:v>OSLO</c:v>
                </c:pt>
              </c:strCache>
            </c:strRef>
          </c:cat>
          <c:val>
            <c:numRef>
              <c:f>Hoja1!$B$1:$B$3</c:f>
              <c:numCache>
                <c:formatCode>General</c:formatCode>
                <c:ptCount val="3"/>
                <c:pt idx="0">
                  <c:v>974</c:v>
                </c:pt>
                <c:pt idx="1">
                  <c:v>494.03</c:v>
                </c:pt>
                <c:pt idx="2">
                  <c:v>1255.23</c:v>
                </c:pt>
              </c:numCache>
            </c:numRef>
          </c:val>
          <c:extLst xmlns:c16r2="http://schemas.microsoft.com/office/drawing/2015/06/chart">
            <c:ext xmlns:c16="http://schemas.microsoft.com/office/drawing/2014/chart" uri="{C3380CC4-5D6E-409C-BE32-E72D297353CC}">
              <c16:uniqueId val="{00000004-8324-4BFE-AA76-50CA5ECFBAEA}"/>
            </c:ext>
          </c:extLst>
        </c:ser>
        <c:dLbls>
          <c:showLegendKey val="0"/>
          <c:showVal val="1"/>
          <c:showCatName val="0"/>
          <c:showSerName val="0"/>
          <c:showPercent val="0"/>
          <c:showBubbleSize val="0"/>
        </c:dLbls>
        <c:gapWidth val="160"/>
        <c:gapDepth val="0"/>
        <c:shape val="box"/>
        <c:axId val="317807080"/>
        <c:axId val="317810216"/>
        <c:axId val="358972856"/>
      </c:bar3DChart>
      <c:catAx>
        <c:axId val="31780708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s-EC"/>
          </a:p>
        </c:txPr>
        <c:crossAx val="317810216"/>
        <c:crosses val="autoZero"/>
        <c:auto val="1"/>
        <c:lblAlgn val="ctr"/>
        <c:lblOffset val="100"/>
        <c:noMultiLvlLbl val="0"/>
      </c:catAx>
      <c:valAx>
        <c:axId val="31781021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C"/>
          </a:p>
        </c:txPr>
        <c:crossAx val="317807080"/>
        <c:crosses val="autoZero"/>
        <c:crossBetween val="between"/>
      </c:valAx>
      <c:serAx>
        <c:axId val="358972856"/>
        <c:scaling>
          <c:orientation val="maxMin"/>
        </c:scaling>
        <c:delete val="1"/>
        <c:axPos val="b"/>
        <c:majorTickMark val="none"/>
        <c:minorTickMark val="none"/>
        <c:tickLblPos val="nextTo"/>
        <c:crossAx val="317810216"/>
        <c:crosses val="autoZero"/>
      </c:serAx>
      <c:spPr>
        <a:noFill/>
        <a:ln>
          <a:noFill/>
        </a:ln>
        <a:effectLst/>
      </c:spPr>
    </c:plotArea>
    <c:plotVisOnly val="1"/>
    <c:dispBlanksAs val="gap"/>
    <c:showDLblsOverMax val="0"/>
  </c:chart>
  <c:spPr>
    <a:noFill/>
    <a:ln>
      <a:noFill/>
    </a:ln>
    <a:effectLst/>
  </c:spPr>
  <c:txPr>
    <a:bodyPr/>
    <a:lstStyle/>
    <a:p>
      <a:pPr>
        <a:defRPr/>
      </a:pPr>
      <a:endParaRPr lang="es-EC"/>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s-EC" sz="1400" b="1" i="0" cap="all" baseline="0" dirty="0">
                <a:effectLst/>
                <a:latin typeface="Century Gothic" panose="020B0502020202020204" pitchFamily="34" charset="0"/>
              </a:rPr>
              <a:t>YEARLY ENERGY CONSUMPTION COMPARISON</a:t>
            </a:r>
          </a:p>
          <a:p>
            <a:pPr>
              <a:defRPr b="1"/>
            </a:pPr>
            <a:r>
              <a:rPr lang="en-US" sz="1400" b="1" i="0" cap="all" baseline="0" dirty="0">
                <a:effectLst/>
                <a:latin typeface="Century Gothic" panose="020B0502020202020204" pitchFamily="34" charset="0"/>
              </a:rPr>
              <a:t>USING DIFFERENT INSULATION</a:t>
            </a:r>
            <a:endParaRPr lang="es-EC" sz="1400" b="1" dirty="0">
              <a:effectLst/>
              <a:latin typeface="Century Gothic" panose="020B0502020202020204" pitchFamily="34" charset="0"/>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s-EC"/>
        </a:p>
      </c:txPr>
    </c:title>
    <c:autoTitleDeleted val="0"/>
    <c:plotArea>
      <c:layout/>
      <c:barChart>
        <c:barDir val="col"/>
        <c:grouping val="clustered"/>
        <c:varyColors val="0"/>
        <c:ser>
          <c:idx val="0"/>
          <c:order val="0"/>
          <c:tx>
            <c:strRef>
              <c:f>Hoja1!$A$8</c:f>
              <c:strCache>
                <c:ptCount val="1"/>
                <c:pt idx="0">
                  <c:v>OSLO BAD</c:v>
                </c:pt>
              </c:strCache>
            </c:strRef>
          </c:tx>
          <c:spPr>
            <a:solidFill>
              <a:schemeClr val="accent1"/>
            </a:solidFill>
            <a:ln>
              <a:noFill/>
            </a:ln>
            <a:effectLst/>
          </c:spPr>
          <c:invertIfNegative val="0"/>
          <c:val>
            <c:numRef>
              <c:f>Hoja1!$B$8</c:f>
              <c:numCache>
                <c:formatCode>General</c:formatCode>
                <c:ptCount val="1"/>
                <c:pt idx="0">
                  <c:v>1643.65</c:v>
                </c:pt>
              </c:numCache>
            </c:numRef>
          </c:val>
          <c:extLst xmlns:c16r2="http://schemas.microsoft.com/office/drawing/2015/06/chart">
            <c:ext xmlns:c16="http://schemas.microsoft.com/office/drawing/2014/chart" uri="{C3380CC4-5D6E-409C-BE32-E72D297353CC}">
              <c16:uniqueId val="{00000000-BC1E-496B-9387-7338D68EC117}"/>
            </c:ext>
          </c:extLst>
        </c:ser>
        <c:ser>
          <c:idx val="1"/>
          <c:order val="1"/>
          <c:tx>
            <c:strRef>
              <c:f>Hoja1!$A$9</c:f>
              <c:strCache>
                <c:ptCount val="1"/>
                <c:pt idx="0">
                  <c:v>OSLO MEDIUM</c:v>
                </c:pt>
              </c:strCache>
            </c:strRef>
          </c:tx>
          <c:spPr>
            <a:solidFill>
              <a:schemeClr val="accent2"/>
            </a:solidFill>
            <a:ln>
              <a:noFill/>
            </a:ln>
            <a:effectLst/>
          </c:spPr>
          <c:invertIfNegative val="0"/>
          <c:val>
            <c:numRef>
              <c:f>Hoja1!$B$9</c:f>
              <c:numCache>
                <c:formatCode>General</c:formatCode>
                <c:ptCount val="1"/>
                <c:pt idx="0">
                  <c:v>1255.23</c:v>
                </c:pt>
              </c:numCache>
            </c:numRef>
          </c:val>
          <c:extLst xmlns:c16r2="http://schemas.microsoft.com/office/drawing/2015/06/chart">
            <c:ext xmlns:c16="http://schemas.microsoft.com/office/drawing/2014/chart" uri="{C3380CC4-5D6E-409C-BE32-E72D297353CC}">
              <c16:uniqueId val="{00000001-BC1E-496B-9387-7338D68EC117}"/>
            </c:ext>
          </c:extLst>
        </c:ser>
        <c:ser>
          <c:idx val="2"/>
          <c:order val="2"/>
          <c:tx>
            <c:strRef>
              <c:f>Hoja1!$A$10</c:f>
              <c:strCache>
                <c:ptCount val="1"/>
                <c:pt idx="0">
                  <c:v>OSLO GOOD</c:v>
                </c:pt>
              </c:strCache>
            </c:strRef>
          </c:tx>
          <c:spPr>
            <a:solidFill>
              <a:schemeClr val="accent3"/>
            </a:solidFill>
            <a:ln>
              <a:noFill/>
            </a:ln>
            <a:effectLst/>
          </c:spPr>
          <c:invertIfNegative val="0"/>
          <c:val>
            <c:numRef>
              <c:f>Hoja1!$B$10</c:f>
              <c:numCache>
                <c:formatCode>General</c:formatCode>
                <c:ptCount val="1"/>
                <c:pt idx="0">
                  <c:v>1164.29</c:v>
                </c:pt>
              </c:numCache>
            </c:numRef>
          </c:val>
          <c:extLst xmlns:c16r2="http://schemas.microsoft.com/office/drawing/2015/06/chart">
            <c:ext xmlns:c16="http://schemas.microsoft.com/office/drawing/2014/chart" uri="{C3380CC4-5D6E-409C-BE32-E72D297353CC}">
              <c16:uniqueId val="{00000002-BC1E-496B-9387-7338D68EC117}"/>
            </c:ext>
          </c:extLst>
        </c:ser>
        <c:dLbls>
          <c:showLegendKey val="0"/>
          <c:showVal val="0"/>
          <c:showCatName val="0"/>
          <c:showSerName val="0"/>
          <c:showPercent val="0"/>
          <c:showBubbleSize val="0"/>
        </c:dLbls>
        <c:gapWidth val="219"/>
        <c:overlap val="-27"/>
        <c:axId val="317807864"/>
        <c:axId val="317803552"/>
      </c:barChart>
      <c:catAx>
        <c:axId val="317807864"/>
        <c:scaling>
          <c:orientation val="minMax"/>
        </c:scaling>
        <c:delete val="1"/>
        <c:axPos val="b"/>
        <c:numFmt formatCode="General" sourceLinked="1"/>
        <c:majorTickMark val="none"/>
        <c:minorTickMark val="none"/>
        <c:tickLblPos val="nextTo"/>
        <c:crossAx val="317803552"/>
        <c:crosses val="autoZero"/>
        <c:auto val="1"/>
        <c:lblAlgn val="ctr"/>
        <c:lblOffset val="100"/>
        <c:noMultiLvlLbl val="0"/>
      </c:catAx>
      <c:valAx>
        <c:axId val="3178035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C"/>
          </a:p>
        </c:txPr>
        <c:crossAx val="317807864"/>
        <c:crosses val="autoZero"/>
        <c:crossBetween val="between"/>
      </c:valAx>
      <c:spPr>
        <a:noFill/>
        <a:ln cap="sq">
          <a:solidFill>
            <a:schemeClr val="tx1"/>
          </a:solid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s-EC"/>
        </a:p>
      </c:txPr>
    </c:legend>
    <c:plotVisOnly val="1"/>
    <c:dispBlanksAs val="gap"/>
    <c:showDLblsOverMax val="0"/>
  </c:chart>
  <c:spPr>
    <a:noFill/>
    <a:ln>
      <a:noFill/>
    </a:ln>
    <a:effectLst/>
  </c:spPr>
  <c:txPr>
    <a:bodyPr/>
    <a:lstStyle/>
    <a:p>
      <a:pPr>
        <a:defRPr/>
      </a:pPr>
      <a:endParaRPr lang="es-EC"/>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7">
  <cs:axisTitle>
    <cs:lnRef idx="0"/>
    <cs:fillRef idx="0"/>
    <cs:effectRef idx="0"/>
    <cs:fontRef idx="minor">
      <a:schemeClr val="tx1">
        <a:lumMod val="65000"/>
        <a:lumOff val="35000"/>
      </a:schemeClr>
    </cs:fontRef>
    <cs:defRPr sz="900" b="1" kern="1200"/>
  </cs:axisTitle>
  <cs:categoryAxis>
    <cs:lnRef idx="0"/>
    <cs:fillRef idx="0"/>
    <cs:effectRef idx="0"/>
    <cs:fontRef idx="minor">
      <a:schemeClr val="tx1">
        <a:lumMod val="65000"/>
        <a:lumOff val="35000"/>
      </a:schemeClr>
    </cs:fontRef>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styleClr val="auto"/>
    </cs:lnRef>
    <cs:fillRef idx="0">
      <cs:styleClr val="auto"/>
    </cs:fillRef>
    <cs:effectRef idx="0"/>
    <cs:fontRef idx="minor">
      <a:schemeClr val="tx1"/>
    </cs:fontRef>
    <cs:spPr>
      <a:pattFill prst="ltDnDiag">
        <a:fgClr>
          <a:schemeClr val="phClr"/>
        </a:fgClr>
        <a:bgClr>
          <a:schemeClr val="phClr">
            <a:lumMod val="20000"/>
            <a:lumOff val="80000"/>
          </a:schemeClr>
        </a:bgClr>
      </a:pattFill>
      <a:ln>
        <a:solidFill>
          <a:schemeClr val="phClr"/>
        </a:solidFill>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spPr>
      <a:solidFill>
        <a:schemeClr val="lt1"/>
      </a:solidFill>
      <a:sp3d/>
    </cs:spPr>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EC"/>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EC"/>
          </a:p>
        </p:txBody>
      </p:sp>
      <p:sp>
        <p:nvSpPr>
          <p:cNvPr id="4" name="Marcador de fecha 3"/>
          <p:cNvSpPr>
            <a:spLocks noGrp="1"/>
          </p:cNvSpPr>
          <p:nvPr>
            <p:ph type="dt" sz="half" idx="10"/>
          </p:nvPr>
        </p:nvSpPr>
        <p:spPr/>
        <p:txBody>
          <a:bodyPr/>
          <a:lstStyle/>
          <a:p>
            <a:fld id="{40315446-0B46-4792-B63D-A4CAC314F6BE}" type="datetimeFigureOut">
              <a:rPr lang="es-EC" smtClean="0"/>
              <a:t>15/1/2018</a:t>
            </a:fld>
            <a:endParaRPr lang="es-EC"/>
          </a:p>
        </p:txBody>
      </p:sp>
      <p:sp>
        <p:nvSpPr>
          <p:cNvPr id="5" name="Marcador de pie de página 4"/>
          <p:cNvSpPr>
            <a:spLocks noGrp="1"/>
          </p:cNvSpPr>
          <p:nvPr>
            <p:ph type="ftr" sz="quarter" idx="11"/>
          </p:nvPr>
        </p:nvSpPr>
        <p:spPr/>
        <p:txBody>
          <a:bodyPr/>
          <a:lstStyle/>
          <a:p>
            <a:endParaRPr lang="es-EC"/>
          </a:p>
        </p:txBody>
      </p:sp>
      <p:sp>
        <p:nvSpPr>
          <p:cNvPr id="6" name="Marcador de número de diapositiva 5"/>
          <p:cNvSpPr>
            <a:spLocks noGrp="1"/>
          </p:cNvSpPr>
          <p:nvPr>
            <p:ph type="sldNum" sz="quarter" idx="12"/>
          </p:nvPr>
        </p:nvSpPr>
        <p:spPr/>
        <p:txBody>
          <a:bodyPr/>
          <a:lstStyle/>
          <a:p>
            <a:fld id="{323914CC-4AFC-46F8-9AAB-EF6FCFA6BD71}" type="slidenum">
              <a:rPr lang="es-EC" smtClean="0"/>
              <a:t>‹Nº›</a:t>
            </a:fld>
            <a:endParaRPr lang="es-EC"/>
          </a:p>
        </p:txBody>
      </p:sp>
    </p:spTree>
    <p:extLst>
      <p:ext uri="{BB962C8B-B14F-4D97-AF65-F5344CB8AC3E}">
        <p14:creationId xmlns:p14="http://schemas.microsoft.com/office/powerpoint/2010/main" val="4177325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EC"/>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p:cNvSpPr>
            <a:spLocks noGrp="1"/>
          </p:cNvSpPr>
          <p:nvPr>
            <p:ph type="dt" sz="half" idx="10"/>
          </p:nvPr>
        </p:nvSpPr>
        <p:spPr/>
        <p:txBody>
          <a:bodyPr/>
          <a:lstStyle/>
          <a:p>
            <a:fld id="{40315446-0B46-4792-B63D-A4CAC314F6BE}" type="datetimeFigureOut">
              <a:rPr lang="es-EC" smtClean="0"/>
              <a:t>15/1/2018</a:t>
            </a:fld>
            <a:endParaRPr lang="es-EC"/>
          </a:p>
        </p:txBody>
      </p:sp>
      <p:sp>
        <p:nvSpPr>
          <p:cNvPr id="5" name="Marcador de pie de página 4"/>
          <p:cNvSpPr>
            <a:spLocks noGrp="1"/>
          </p:cNvSpPr>
          <p:nvPr>
            <p:ph type="ftr" sz="quarter" idx="11"/>
          </p:nvPr>
        </p:nvSpPr>
        <p:spPr/>
        <p:txBody>
          <a:bodyPr/>
          <a:lstStyle/>
          <a:p>
            <a:endParaRPr lang="es-EC"/>
          </a:p>
        </p:txBody>
      </p:sp>
      <p:sp>
        <p:nvSpPr>
          <p:cNvPr id="6" name="Marcador de número de diapositiva 5"/>
          <p:cNvSpPr>
            <a:spLocks noGrp="1"/>
          </p:cNvSpPr>
          <p:nvPr>
            <p:ph type="sldNum" sz="quarter" idx="12"/>
          </p:nvPr>
        </p:nvSpPr>
        <p:spPr/>
        <p:txBody>
          <a:bodyPr/>
          <a:lstStyle/>
          <a:p>
            <a:fld id="{323914CC-4AFC-46F8-9AAB-EF6FCFA6BD71}" type="slidenum">
              <a:rPr lang="es-EC" smtClean="0"/>
              <a:t>‹Nº›</a:t>
            </a:fld>
            <a:endParaRPr lang="es-EC"/>
          </a:p>
        </p:txBody>
      </p:sp>
    </p:spTree>
    <p:extLst>
      <p:ext uri="{BB962C8B-B14F-4D97-AF65-F5344CB8AC3E}">
        <p14:creationId xmlns:p14="http://schemas.microsoft.com/office/powerpoint/2010/main" val="25787036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EC"/>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p:cNvSpPr>
            <a:spLocks noGrp="1"/>
          </p:cNvSpPr>
          <p:nvPr>
            <p:ph type="dt" sz="half" idx="10"/>
          </p:nvPr>
        </p:nvSpPr>
        <p:spPr/>
        <p:txBody>
          <a:bodyPr/>
          <a:lstStyle/>
          <a:p>
            <a:fld id="{40315446-0B46-4792-B63D-A4CAC314F6BE}" type="datetimeFigureOut">
              <a:rPr lang="es-EC" smtClean="0"/>
              <a:t>15/1/2018</a:t>
            </a:fld>
            <a:endParaRPr lang="es-EC"/>
          </a:p>
        </p:txBody>
      </p:sp>
      <p:sp>
        <p:nvSpPr>
          <p:cNvPr id="5" name="Marcador de pie de página 4"/>
          <p:cNvSpPr>
            <a:spLocks noGrp="1"/>
          </p:cNvSpPr>
          <p:nvPr>
            <p:ph type="ftr" sz="quarter" idx="11"/>
          </p:nvPr>
        </p:nvSpPr>
        <p:spPr/>
        <p:txBody>
          <a:bodyPr/>
          <a:lstStyle/>
          <a:p>
            <a:endParaRPr lang="es-EC"/>
          </a:p>
        </p:txBody>
      </p:sp>
      <p:sp>
        <p:nvSpPr>
          <p:cNvPr id="6" name="Marcador de número de diapositiva 5"/>
          <p:cNvSpPr>
            <a:spLocks noGrp="1"/>
          </p:cNvSpPr>
          <p:nvPr>
            <p:ph type="sldNum" sz="quarter" idx="12"/>
          </p:nvPr>
        </p:nvSpPr>
        <p:spPr/>
        <p:txBody>
          <a:bodyPr/>
          <a:lstStyle/>
          <a:p>
            <a:fld id="{323914CC-4AFC-46F8-9AAB-EF6FCFA6BD71}" type="slidenum">
              <a:rPr lang="es-EC" smtClean="0"/>
              <a:t>‹Nº›</a:t>
            </a:fld>
            <a:endParaRPr lang="es-EC"/>
          </a:p>
        </p:txBody>
      </p:sp>
    </p:spTree>
    <p:extLst>
      <p:ext uri="{BB962C8B-B14F-4D97-AF65-F5344CB8AC3E}">
        <p14:creationId xmlns:p14="http://schemas.microsoft.com/office/powerpoint/2010/main" val="3352461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EC"/>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p:cNvSpPr>
            <a:spLocks noGrp="1"/>
          </p:cNvSpPr>
          <p:nvPr>
            <p:ph type="dt" sz="half" idx="10"/>
          </p:nvPr>
        </p:nvSpPr>
        <p:spPr/>
        <p:txBody>
          <a:bodyPr/>
          <a:lstStyle/>
          <a:p>
            <a:fld id="{40315446-0B46-4792-B63D-A4CAC314F6BE}" type="datetimeFigureOut">
              <a:rPr lang="es-EC" smtClean="0"/>
              <a:t>15/1/2018</a:t>
            </a:fld>
            <a:endParaRPr lang="es-EC"/>
          </a:p>
        </p:txBody>
      </p:sp>
      <p:sp>
        <p:nvSpPr>
          <p:cNvPr id="5" name="Marcador de pie de página 4"/>
          <p:cNvSpPr>
            <a:spLocks noGrp="1"/>
          </p:cNvSpPr>
          <p:nvPr>
            <p:ph type="ftr" sz="quarter" idx="11"/>
          </p:nvPr>
        </p:nvSpPr>
        <p:spPr/>
        <p:txBody>
          <a:bodyPr/>
          <a:lstStyle/>
          <a:p>
            <a:endParaRPr lang="es-EC"/>
          </a:p>
        </p:txBody>
      </p:sp>
      <p:sp>
        <p:nvSpPr>
          <p:cNvPr id="6" name="Marcador de número de diapositiva 5"/>
          <p:cNvSpPr>
            <a:spLocks noGrp="1"/>
          </p:cNvSpPr>
          <p:nvPr>
            <p:ph type="sldNum" sz="quarter" idx="12"/>
          </p:nvPr>
        </p:nvSpPr>
        <p:spPr/>
        <p:txBody>
          <a:bodyPr/>
          <a:lstStyle/>
          <a:p>
            <a:fld id="{323914CC-4AFC-46F8-9AAB-EF6FCFA6BD71}" type="slidenum">
              <a:rPr lang="es-EC" smtClean="0"/>
              <a:t>‹Nº›</a:t>
            </a:fld>
            <a:endParaRPr lang="es-EC"/>
          </a:p>
        </p:txBody>
      </p:sp>
    </p:spTree>
    <p:extLst>
      <p:ext uri="{BB962C8B-B14F-4D97-AF65-F5344CB8AC3E}">
        <p14:creationId xmlns:p14="http://schemas.microsoft.com/office/powerpoint/2010/main" val="914528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EC"/>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40315446-0B46-4792-B63D-A4CAC314F6BE}" type="datetimeFigureOut">
              <a:rPr lang="es-EC" smtClean="0"/>
              <a:t>15/1/2018</a:t>
            </a:fld>
            <a:endParaRPr lang="es-EC"/>
          </a:p>
        </p:txBody>
      </p:sp>
      <p:sp>
        <p:nvSpPr>
          <p:cNvPr id="5" name="Marcador de pie de página 4"/>
          <p:cNvSpPr>
            <a:spLocks noGrp="1"/>
          </p:cNvSpPr>
          <p:nvPr>
            <p:ph type="ftr" sz="quarter" idx="11"/>
          </p:nvPr>
        </p:nvSpPr>
        <p:spPr/>
        <p:txBody>
          <a:bodyPr/>
          <a:lstStyle/>
          <a:p>
            <a:endParaRPr lang="es-EC"/>
          </a:p>
        </p:txBody>
      </p:sp>
      <p:sp>
        <p:nvSpPr>
          <p:cNvPr id="6" name="Marcador de número de diapositiva 5"/>
          <p:cNvSpPr>
            <a:spLocks noGrp="1"/>
          </p:cNvSpPr>
          <p:nvPr>
            <p:ph type="sldNum" sz="quarter" idx="12"/>
          </p:nvPr>
        </p:nvSpPr>
        <p:spPr/>
        <p:txBody>
          <a:bodyPr/>
          <a:lstStyle/>
          <a:p>
            <a:fld id="{323914CC-4AFC-46F8-9AAB-EF6FCFA6BD71}" type="slidenum">
              <a:rPr lang="es-EC" smtClean="0"/>
              <a:t>‹Nº›</a:t>
            </a:fld>
            <a:endParaRPr lang="es-EC"/>
          </a:p>
        </p:txBody>
      </p:sp>
    </p:spTree>
    <p:extLst>
      <p:ext uri="{BB962C8B-B14F-4D97-AF65-F5344CB8AC3E}">
        <p14:creationId xmlns:p14="http://schemas.microsoft.com/office/powerpoint/2010/main" val="3825354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EC"/>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5" name="Marcador de fecha 4"/>
          <p:cNvSpPr>
            <a:spLocks noGrp="1"/>
          </p:cNvSpPr>
          <p:nvPr>
            <p:ph type="dt" sz="half" idx="10"/>
          </p:nvPr>
        </p:nvSpPr>
        <p:spPr/>
        <p:txBody>
          <a:bodyPr/>
          <a:lstStyle/>
          <a:p>
            <a:fld id="{40315446-0B46-4792-B63D-A4CAC314F6BE}" type="datetimeFigureOut">
              <a:rPr lang="es-EC" smtClean="0"/>
              <a:t>15/1/2018</a:t>
            </a:fld>
            <a:endParaRPr lang="es-EC"/>
          </a:p>
        </p:txBody>
      </p:sp>
      <p:sp>
        <p:nvSpPr>
          <p:cNvPr id="6" name="Marcador de pie de página 5"/>
          <p:cNvSpPr>
            <a:spLocks noGrp="1"/>
          </p:cNvSpPr>
          <p:nvPr>
            <p:ph type="ftr" sz="quarter" idx="11"/>
          </p:nvPr>
        </p:nvSpPr>
        <p:spPr/>
        <p:txBody>
          <a:bodyPr/>
          <a:lstStyle/>
          <a:p>
            <a:endParaRPr lang="es-EC"/>
          </a:p>
        </p:txBody>
      </p:sp>
      <p:sp>
        <p:nvSpPr>
          <p:cNvPr id="7" name="Marcador de número de diapositiva 6"/>
          <p:cNvSpPr>
            <a:spLocks noGrp="1"/>
          </p:cNvSpPr>
          <p:nvPr>
            <p:ph type="sldNum" sz="quarter" idx="12"/>
          </p:nvPr>
        </p:nvSpPr>
        <p:spPr/>
        <p:txBody>
          <a:bodyPr/>
          <a:lstStyle/>
          <a:p>
            <a:fld id="{323914CC-4AFC-46F8-9AAB-EF6FCFA6BD71}" type="slidenum">
              <a:rPr lang="es-EC" smtClean="0"/>
              <a:t>‹Nº›</a:t>
            </a:fld>
            <a:endParaRPr lang="es-EC"/>
          </a:p>
        </p:txBody>
      </p:sp>
    </p:spTree>
    <p:extLst>
      <p:ext uri="{BB962C8B-B14F-4D97-AF65-F5344CB8AC3E}">
        <p14:creationId xmlns:p14="http://schemas.microsoft.com/office/powerpoint/2010/main" val="1981018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EC"/>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7" name="Marcador de fecha 6"/>
          <p:cNvSpPr>
            <a:spLocks noGrp="1"/>
          </p:cNvSpPr>
          <p:nvPr>
            <p:ph type="dt" sz="half" idx="10"/>
          </p:nvPr>
        </p:nvSpPr>
        <p:spPr/>
        <p:txBody>
          <a:bodyPr/>
          <a:lstStyle/>
          <a:p>
            <a:fld id="{40315446-0B46-4792-B63D-A4CAC314F6BE}" type="datetimeFigureOut">
              <a:rPr lang="es-EC" smtClean="0"/>
              <a:t>15/1/2018</a:t>
            </a:fld>
            <a:endParaRPr lang="es-EC"/>
          </a:p>
        </p:txBody>
      </p:sp>
      <p:sp>
        <p:nvSpPr>
          <p:cNvPr id="8" name="Marcador de pie de página 7"/>
          <p:cNvSpPr>
            <a:spLocks noGrp="1"/>
          </p:cNvSpPr>
          <p:nvPr>
            <p:ph type="ftr" sz="quarter" idx="11"/>
          </p:nvPr>
        </p:nvSpPr>
        <p:spPr/>
        <p:txBody>
          <a:bodyPr/>
          <a:lstStyle/>
          <a:p>
            <a:endParaRPr lang="es-EC"/>
          </a:p>
        </p:txBody>
      </p:sp>
      <p:sp>
        <p:nvSpPr>
          <p:cNvPr id="9" name="Marcador de número de diapositiva 8"/>
          <p:cNvSpPr>
            <a:spLocks noGrp="1"/>
          </p:cNvSpPr>
          <p:nvPr>
            <p:ph type="sldNum" sz="quarter" idx="12"/>
          </p:nvPr>
        </p:nvSpPr>
        <p:spPr/>
        <p:txBody>
          <a:bodyPr/>
          <a:lstStyle/>
          <a:p>
            <a:fld id="{323914CC-4AFC-46F8-9AAB-EF6FCFA6BD71}" type="slidenum">
              <a:rPr lang="es-EC" smtClean="0"/>
              <a:t>‹Nº›</a:t>
            </a:fld>
            <a:endParaRPr lang="es-EC"/>
          </a:p>
        </p:txBody>
      </p:sp>
    </p:spTree>
    <p:extLst>
      <p:ext uri="{BB962C8B-B14F-4D97-AF65-F5344CB8AC3E}">
        <p14:creationId xmlns:p14="http://schemas.microsoft.com/office/powerpoint/2010/main" val="2940648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EC"/>
          </a:p>
        </p:txBody>
      </p:sp>
      <p:sp>
        <p:nvSpPr>
          <p:cNvPr id="3" name="Marcador de fecha 2"/>
          <p:cNvSpPr>
            <a:spLocks noGrp="1"/>
          </p:cNvSpPr>
          <p:nvPr>
            <p:ph type="dt" sz="half" idx="10"/>
          </p:nvPr>
        </p:nvSpPr>
        <p:spPr/>
        <p:txBody>
          <a:bodyPr/>
          <a:lstStyle/>
          <a:p>
            <a:fld id="{40315446-0B46-4792-B63D-A4CAC314F6BE}" type="datetimeFigureOut">
              <a:rPr lang="es-EC" smtClean="0"/>
              <a:t>15/1/2018</a:t>
            </a:fld>
            <a:endParaRPr lang="es-EC"/>
          </a:p>
        </p:txBody>
      </p:sp>
      <p:sp>
        <p:nvSpPr>
          <p:cNvPr id="4" name="Marcador de pie de página 3"/>
          <p:cNvSpPr>
            <a:spLocks noGrp="1"/>
          </p:cNvSpPr>
          <p:nvPr>
            <p:ph type="ftr" sz="quarter" idx="11"/>
          </p:nvPr>
        </p:nvSpPr>
        <p:spPr/>
        <p:txBody>
          <a:bodyPr/>
          <a:lstStyle/>
          <a:p>
            <a:endParaRPr lang="es-EC"/>
          </a:p>
        </p:txBody>
      </p:sp>
      <p:sp>
        <p:nvSpPr>
          <p:cNvPr id="5" name="Marcador de número de diapositiva 4"/>
          <p:cNvSpPr>
            <a:spLocks noGrp="1"/>
          </p:cNvSpPr>
          <p:nvPr>
            <p:ph type="sldNum" sz="quarter" idx="12"/>
          </p:nvPr>
        </p:nvSpPr>
        <p:spPr/>
        <p:txBody>
          <a:bodyPr/>
          <a:lstStyle/>
          <a:p>
            <a:fld id="{323914CC-4AFC-46F8-9AAB-EF6FCFA6BD71}" type="slidenum">
              <a:rPr lang="es-EC" smtClean="0"/>
              <a:t>‹Nº›</a:t>
            </a:fld>
            <a:endParaRPr lang="es-EC"/>
          </a:p>
        </p:txBody>
      </p:sp>
    </p:spTree>
    <p:extLst>
      <p:ext uri="{BB962C8B-B14F-4D97-AF65-F5344CB8AC3E}">
        <p14:creationId xmlns:p14="http://schemas.microsoft.com/office/powerpoint/2010/main" val="2209086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0315446-0B46-4792-B63D-A4CAC314F6BE}" type="datetimeFigureOut">
              <a:rPr lang="es-EC" smtClean="0"/>
              <a:t>15/1/2018</a:t>
            </a:fld>
            <a:endParaRPr lang="es-EC"/>
          </a:p>
        </p:txBody>
      </p:sp>
      <p:sp>
        <p:nvSpPr>
          <p:cNvPr id="3" name="Marcador de pie de página 2"/>
          <p:cNvSpPr>
            <a:spLocks noGrp="1"/>
          </p:cNvSpPr>
          <p:nvPr>
            <p:ph type="ftr" sz="quarter" idx="11"/>
          </p:nvPr>
        </p:nvSpPr>
        <p:spPr/>
        <p:txBody>
          <a:bodyPr/>
          <a:lstStyle/>
          <a:p>
            <a:endParaRPr lang="es-EC"/>
          </a:p>
        </p:txBody>
      </p:sp>
      <p:sp>
        <p:nvSpPr>
          <p:cNvPr id="4" name="Marcador de número de diapositiva 3"/>
          <p:cNvSpPr>
            <a:spLocks noGrp="1"/>
          </p:cNvSpPr>
          <p:nvPr>
            <p:ph type="sldNum" sz="quarter" idx="12"/>
          </p:nvPr>
        </p:nvSpPr>
        <p:spPr/>
        <p:txBody>
          <a:bodyPr/>
          <a:lstStyle/>
          <a:p>
            <a:fld id="{323914CC-4AFC-46F8-9AAB-EF6FCFA6BD71}" type="slidenum">
              <a:rPr lang="es-EC" smtClean="0"/>
              <a:t>‹Nº›</a:t>
            </a:fld>
            <a:endParaRPr lang="es-EC"/>
          </a:p>
        </p:txBody>
      </p:sp>
    </p:spTree>
    <p:extLst>
      <p:ext uri="{BB962C8B-B14F-4D97-AF65-F5344CB8AC3E}">
        <p14:creationId xmlns:p14="http://schemas.microsoft.com/office/powerpoint/2010/main" val="2142397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EC"/>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315446-0B46-4792-B63D-A4CAC314F6BE}" type="datetimeFigureOut">
              <a:rPr lang="es-EC" smtClean="0"/>
              <a:t>15/1/2018</a:t>
            </a:fld>
            <a:endParaRPr lang="es-EC"/>
          </a:p>
        </p:txBody>
      </p:sp>
      <p:sp>
        <p:nvSpPr>
          <p:cNvPr id="6" name="Marcador de pie de página 5"/>
          <p:cNvSpPr>
            <a:spLocks noGrp="1"/>
          </p:cNvSpPr>
          <p:nvPr>
            <p:ph type="ftr" sz="quarter" idx="11"/>
          </p:nvPr>
        </p:nvSpPr>
        <p:spPr/>
        <p:txBody>
          <a:bodyPr/>
          <a:lstStyle/>
          <a:p>
            <a:endParaRPr lang="es-EC"/>
          </a:p>
        </p:txBody>
      </p:sp>
      <p:sp>
        <p:nvSpPr>
          <p:cNvPr id="7" name="Marcador de número de diapositiva 6"/>
          <p:cNvSpPr>
            <a:spLocks noGrp="1"/>
          </p:cNvSpPr>
          <p:nvPr>
            <p:ph type="sldNum" sz="quarter" idx="12"/>
          </p:nvPr>
        </p:nvSpPr>
        <p:spPr/>
        <p:txBody>
          <a:bodyPr/>
          <a:lstStyle/>
          <a:p>
            <a:fld id="{323914CC-4AFC-46F8-9AAB-EF6FCFA6BD71}" type="slidenum">
              <a:rPr lang="es-EC" smtClean="0"/>
              <a:t>‹Nº›</a:t>
            </a:fld>
            <a:endParaRPr lang="es-EC"/>
          </a:p>
        </p:txBody>
      </p:sp>
    </p:spTree>
    <p:extLst>
      <p:ext uri="{BB962C8B-B14F-4D97-AF65-F5344CB8AC3E}">
        <p14:creationId xmlns:p14="http://schemas.microsoft.com/office/powerpoint/2010/main" val="1429792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EC"/>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C"/>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315446-0B46-4792-B63D-A4CAC314F6BE}" type="datetimeFigureOut">
              <a:rPr lang="es-EC" smtClean="0"/>
              <a:t>15/1/2018</a:t>
            </a:fld>
            <a:endParaRPr lang="es-EC"/>
          </a:p>
        </p:txBody>
      </p:sp>
      <p:sp>
        <p:nvSpPr>
          <p:cNvPr id="6" name="Marcador de pie de página 5"/>
          <p:cNvSpPr>
            <a:spLocks noGrp="1"/>
          </p:cNvSpPr>
          <p:nvPr>
            <p:ph type="ftr" sz="quarter" idx="11"/>
          </p:nvPr>
        </p:nvSpPr>
        <p:spPr/>
        <p:txBody>
          <a:bodyPr/>
          <a:lstStyle/>
          <a:p>
            <a:endParaRPr lang="es-EC"/>
          </a:p>
        </p:txBody>
      </p:sp>
      <p:sp>
        <p:nvSpPr>
          <p:cNvPr id="7" name="Marcador de número de diapositiva 6"/>
          <p:cNvSpPr>
            <a:spLocks noGrp="1"/>
          </p:cNvSpPr>
          <p:nvPr>
            <p:ph type="sldNum" sz="quarter" idx="12"/>
          </p:nvPr>
        </p:nvSpPr>
        <p:spPr/>
        <p:txBody>
          <a:bodyPr/>
          <a:lstStyle/>
          <a:p>
            <a:fld id="{323914CC-4AFC-46F8-9AAB-EF6FCFA6BD71}" type="slidenum">
              <a:rPr lang="es-EC" smtClean="0"/>
              <a:t>‹Nº›</a:t>
            </a:fld>
            <a:endParaRPr lang="es-EC"/>
          </a:p>
        </p:txBody>
      </p:sp>
    </p:spTree>
    <p:extLst>
      <p:ext uri="{BB962C8B-B14F-4D97-AF65-F5344CB8AC3E}">
        <p14:creationId xmlns:p14="http://schemas.microsoft.com/office/powerpoint/2010/main" val="32390582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EC"/>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315446-0B46-4792-B63D-A4CAC314F6BE}" type="datetimeFigureOut">
              <a:rPr lang="es-EC" smtClean="0"/>
              <a:t>15/1/2018</a:t>
            </a:fld>
            <a:endParaRPr lang="es-EC"/>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C"/>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3914CC-4AFC-46F8-9AAB-EF6FCFA6BD71}" type="slidenum">
              <a:rPr lang="es-EC" smtClean="0"/>
              <a:t>‹Nº›</a:t>
            </a:fld>
            <a:endParaRPr lang="es-EC"/>
          </a:p>
        </p:txBody>
      </p:sp>
    </p:spTree>
    <p:extLst>
      <p:ext uri="{BB962C8B-B14F-4D97-AF65-F5344CB8AC3E}">
        <p14:creationId xmlns:p14="http://schemas.microsoft.com/office/powerpoint/2010/main" val="41114383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510746" y="296562"/>
            <a:ext cx="4415481" cy="4539049"/>
          </a:xfrm>
        </p:spPr>
        <p:txBody>
          <a:bodyPr>
            <a:normAutofit fontScale="90000"/>
          </a:bodyPr>
          <a:lstStyle/>
          <a:p>
            <a:pPr algn="l"/>
            <a:r>
              <a:rPr lang="es-EC" dirty="0">
                <a:solidFill>
                  <a:schemeClr val="bg2">
                    <a:lumMod val="50000"/>
                  </a:schemeClr>
                </a:solidFill>
                <a:latin typeface="Century Gothic" panose="020B0502020202020204" pitchFamily="34" charset="0"/>
              </a:rPr>
              <a:t>ENERGETIC SIMULATION OF A BUILDING IN DIFFERENT LOCATIONS</a:t>
            </a:r>
          </a:p>
        </p:txBody>
      </p:sp>
      <p:sp>
        <p:nvSpPr>
          <p:cNvPr id="5" name="Rectángulo 4"/>
          <p:cNvSpPr/>
          <p:nvPr/>
        </p:nvSpPr>
        <p:spPr>
          <a:xfrm>
            <a:off x="11458832" y="0"/>
            <a:ext cx="733168" cy="685800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s-EC"/>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369379" y="5035379"/>
            <a:ext cx="2821459" cy="823782"/>
          </a:xfrm>
          <a:prstGeom prst="rect">
            <a:avLst/>
          </a:prstGeom>
        </p:spPr>
      </p:pic>
      <p:sp>
        <p:nvSpPr>
          <p:cNvPr id="6" name="Título 1"/>
          <p:cNvSpPr txBox="1">
            <a:spLocks/>
          </p:cNvSpPr>
          <p:nvPr/>
        </p:nvSpPr>
        <p:spPr>
          <a:xfrm>
            <a:off x="510746" y="5033318"/>
            <a:ext cx="10231395" cy="564293"/>
          </a:xfrm>
          <a:prstGeom prst="rect">
            <a:avLst/>
          </a:prstGeom>
        </p:spPr>
        <p:txBody>
          <a:bodyPr vert="horz" lIns="91440" tIns="45720" rIns="91440" bIns="45720" rtlCol="0" anchor="b">
            <a:normAutofit fontScale="7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C" sz="2800" b="1" dirty="0">
                <a:latin typeface="Century Gothic" panose="020B0502020202020204" pitchFamily="34" charset="0"/>
              </a:rPr>
              <a:t>TECHNICAL ENVIRONMENTAL SYSTEMS                    </a:t>
            </a:r>
          </a:p>
          <a:p>
            <a:pPr algn="l"/>
            <a:r>
              <a:rPr lang="es-EC" sz="2800" b="1" dirty="0">
                <a:latin typeface="Century Gothic" panose="020B0502020202020204" pitchFamily="34" charset="0"/>
              </a:rPr>
              <a:t>JAN | 2018</a:t>
            </a:r>
          </a:p>
        </p:txBody>
      </p:sp>
      <p:sp>
        <p:nvSpPr>
          <p:cNvPr id="7" name="Título 1"/>
          <p:cNvSpPr txBox="1">
            <a:spLocks/>
          </p:cNvSpPr>
          <p:nvPr/>
        </p:nvSpPr>
        <p:spPr>
          <a:xfrm>
            <a:off x="510746" y="6081584"/>
            <a:ext cx="5651157" cy="84437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C" sz="1400" dirty="0">
                <a:latin typeface="Century Gothic" panose="020B0502020202020204" pitchFamily="34" charset="0"/>
              </a:rPr>
              <a:t>JOANNA ABBAS                     JOSE DAVID HERAS</a:t>
            </a:r>
          </a:p>
          <a:p>
            <a:pPr algn="l"/>
            <a:endParaRPr lang="es-EC" sz="1400" dirty="0">
              <a:latin typeface="Century Gothic" panose="020B0502020202020204" pitchFamily="34" charset="0"/>
            </a:endParaRPr>
          </a:p>
          <a:p>
            <a:pPr algn="l"/>
            <a:r>
              <a:rPr lang="es-EC" sz="1400" dirty="0">
                <a:latin typeface="Century Gothic" panose="020B0502020202020204" pitchFamily="34" charset="0"/>
              </a:rPr>
              <a:t>REEM BOU HAMDAN             ALDO VINCIGUERRA</a:t>
            </a:r>
          </a:p>
          <a:p>
            <a:pPr algn="l"/>
            <a:endParaRPr lang="es-EC" sz="1400" dirty="0">
              <a:latin typeface="Century Gothic" panose="020B0502020202020204" pitchFamily="34" charset="0"/>
            </a:endParaRPr>
          </a:p>
          <a:p>
            <a:pPr algn="l"/>
            <a:endParaRPr lang="es-EC" sz="1400" dirty="0">
              <a:latin typeface="Century Gothic" panose="020B0502020202020204" pitchFamily="34" charset="0"/>
            </a:endParaRPr>
          </a:p>
        </p:txBody>
      </p:sp>
    </p:spTree>
    <p:extLst>
      <p:ext uri="{BB962C8B-B14F-4D97-AF65-F5344CB8AC3E}">
        <p14:creationId xmlns:p14="http://schemas.microsoft.com/office/powerpoint/2010/main" val="32138508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1458832" y="0"/>
            <a:ext cx="733168" cy="685800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s-EC"/>
          </a:p>
        </p:txBody>
      </p:sp>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414687" y="5080687"/>
            <a:ext cx="2821459" cy="733166"/>
          </a:xfrm>
          <a:prstGeom prst="rect">
            <a:avLst/>
          </a:prstGeom>
        </p:spPr>
      </p:pic>
      <p:sp>
        <p:nvSpPr>
          <p:cNvPr id="6" name="Título 1"/>
          <p:cNvSpPr txBox="1">
            <a:spLocks/>
          </p:cNvSpPr>
          <p:nvPr/>
        </p:nvSpPr>
        <p:spPr>
          <a:xfrm rot="16200000">
            <a:off x="-2981711" y="3206961"/>
            <a:ext cx="6626571" cy="5436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C" sz="2800" dirty="0">
                <a:solidFill>
                  <a:schemeClr val="bg2">
                    <a:lumMod val="50000"/>
                  </a:schemeClr>
                </a:solidFill>
                <a:latin typeface="Century Gothic" panose="020B0502020202020204" pitchFamily="34" charset="0"/>
              </a:rPr>
              <a:t>CASE LOCATION 3.1: </a:t>
            </a:r>
            <a:r>
              <a:rPr lang="es-EC" sz="2800" b="1" dirty="0">
                <a:solidFill>
                  <a:schemeClr val="bg2">
                    <a:lumMod val="50000"/>
                  </a:schemeClr>
                </a:solidFill>
                <a:latin typeface="Century Gothic" panose="020B0502020202020204" pitchFamily="34" charset="0"/>
              </a:rPr>
              <a:t>OSLO - NRW</a:t>
            </a:r>
          </a:p>
        </p:txBody>
      </p:sp>
      <p:sp>
        <p:nvSpPr>
          <p:cNvPr id="7" name="Marcador de contenido 2"/>
          <p:cNvSpPr>
            <a:spLocks noGrp="1"/>
          </p:cNvSpPr>
          <p:nvPr>
            <p:ph idx="1"/>
          </p:nvPr>
        </p:nvSpPr>
        <p:spPr>
          <a:xfrm>
            <a:off x="1503057" y="570608"/>
            <a:ext cx="1750889" cy="926581"/>
          </a:xfrm>
        </p:spPr>
        <p:txBody>
          <a:bodyPr>
            <a:normAutofit lnSpcReduction="10000"/>
          </a:bodyPr>
          <a:lstStyle/>
          <a:p>
            <a:r>
              <a:rPr lang="es-EC" sz="1100" dirty="0" err="1">
                <a:latin typeface="Century Gothic" panose="020B0502020202020204" pitchFamily="34" charset="0"/>
              </a:rPr>
              <a:t>Latitude</a:t>
            </a:r>
            <a:r>
              <a:rPr lang="es-EC" sz="1100" dirty="0">
                <a:latin typeface="Century Gothic" panose="020B0502020202020204" pitchFamily="34" charset="0"/>
              </a:rPr>
              <a:t>: 59.9°</a:t>
            </a:r>
          </a:p>
          <a:p>
            <a:r>
              <a:rPr lang="es-EC" sz="1100" dirty="0" err="1">
                <a:latin typeface="Century Gothic" panose="020B0502020202020204" pitchFamily="34" charset="0"/>
              </a:rPr>
              <a:t>Longitude</a:t>
            </a:r>
            <a:r>
              <a:rPr lang="es-EC" sz="1100" dirty="0">
                <a:latin typeface="Century Gothic" panose="020B0502020202020204" pitchFamily="34" charset="0"/>
              </a:rPr>
              <a:t>: 10.62°</a:t>
            </a:r>
          </a:p>
          <a:p>
            <a:r>
              <a:rPr lang="es-EC" sz="1100" dirty="0" err="1">
                <a:latin typeface="Century Gothic" panose="020B0502020202020204" pitchFamily="34" charset="0"/>
              </a:rPr>
              <a:t>Elevation</a:t>
            </a:r>
            <a:r>
              <a:rPr lang="es-EC" sz="1100" dirty="0">
                <a:latin typeface="Century Gothic" panose="020B0502020202020204" pitchFamily="34" charset="0"/>
              </a:rPr>
              <a:t>: 17 </a:t>
            </a:r>
            <a:r>
              <a:rPr lang="es-EC" sz="1100" dirty="0" err="1">
                <a:latin typeface="Century Gothic" panose="020B0502020202020204" pitchFamily="34" charset="0"/>
              </a:rPr>
              <a:t>meters</a:t>
            </a:r>
            <a:r>
              <a:rPr lang="es-EC" sz="1100" dirty="0">
                <a:latin typeface="Century Gothic" panose="020B0502020202020204" pitchFamily="34" charset="0"/>
              </a:rPr>
              <a:t> </a:t>
            </a:r>
            <a:r>
              <a:rPr lang="es-EC" sz="1100" dirty="0" err="1">
                <a:latin typeface="Century Gothic" panose="020B0502020202020204" pitchFamily="34" charset="0"/>
              </a:rPr>
              <a:t>above</a:t>
            </a:r>
            <a:r>
              <a:rPr lang="es-EC" sz="1100" dirty="0">
                <a:latin typeface="Century Gothic" panose="020B0502020202020204" pitchFamily="34" charset="0"/>
              </a:rPr>
              <a:t> sea</a:t>
            </a:r>
          </a:p>
          <a:p>
            <a:pPr marL="0" indent="0">
              <a:buNone/>
            </a:pPr>
            <a:endParaRPr lang="es-EC" sz="1100" dirty="0">
              <a:latin typeface="Century Gothic" panose="020B0502020202020204" pitchFamily="34" charset="0"/>
            </a:endParaRPr>
          </a:p>
        </p:txBody>
      </p:sp>
      <p:sp>
        <p:nvSpPr>
          <p:cNvPr id="8" name="Marcador de contenido 2"/>
          <p:cNvSpPr txBox="1">
            <a:spLocks/>
          </p:cNvSpPr>
          <p:nvPr/>
        </p:nvSpPr>
        <p:spPr>
          <a:xfrm rot="16200000">
            <a:off x="43054" y="691047"/>
            <a:ext cx="2174794" cy="295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200" b="1" dirty="0">
                <a:latin typeface="Century Gothic" panose="020B0502020202020204" pitchFamily="34" charset="0"/>
              </a:rPr>
              <a:t>SITE CHARACTERISTICS</a:t>
            </a:r>
          </a:p>
          <a:p>
            <a:endParaRPr lang="es-EC" sz="1200" dirty="0">
              <a:latin typeface="Century Gothic" panose="020B0502020202020204" pitchFamily="34" charset="0"/>
            </a:endParaRPr>
          </a:p>
        </p:txBody>
      </p:sp>
      <p:cxnSp>
        <p:nvCxnSpPr>
          <p:cNvPr id="3" name="Conector recto 2"/>
          <p:cNvCxnSpPr/>
          <p:nvPr/>
        </p:nvCxnSpPr>
        <p:spPr>
          <a:xfrm>
            <a:off x="1375388" y="234409"/>
            <a:ext cx="0" cy="1585100"/>
          </a:xfrm>
          <a:prstGeom prst="line">
            <a:avLst/>
          </a:prstGeom>
        </p:spPr>
        <p:style>
          <a:lnRef idx="1">
            <a:schemeClr val="dk1"/>
          </a:lnRef>
          <a:fillRef idx="0">
            <a:schemeClr val="dk1"/>
          </a:fillRef>
          <a:effectRef idx="0">
            <a:schemeClr val="dk1"/>
          </a:effectRef>
          <a:fontRef idx="minor">
            <a:schemeClr val="tx1"/>
          </a:fontRef>
        </p:style>
      </p:cxnSp>
      <p:sp>
        <p:nvSpPr>
          <p:cNvPr id="12" name="Marcador de contenido 2"/>
          <p:cNvSpPr txBox="1">
            <a:spLocks/>
          </p:cNvSpPr>
          <p:nvPr/>
        </p:nvSpPr>
        <p:spPr>
          <a:xfrm>
            <a:off x="1375388" y="4160714"/>
            <a:ext cx="337411" cy="2185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1</a:t>
            </a:r>
          </a:p>
        </p:txBody>
      </p:sp>
      <p:sp>
        <p:nvSpPr>
          <p:cNvPr id="13" name="Marcador de contenido 2"/>
          <p:cNvSpPr txBox="1">
            <a:spLocks/>
          </p:cNvSpPr>
          <p:nvPr/>
        </p:nvSpPr>
        <p:spPr>
          <a:xfrm rot="16200000">
            <a:off x="-432444" y="4072186"/>
            <a:ext cx="3212994" cy="295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200" b="1" dirty="0">
                <a:latin typeface="Century Gothic" panose="020B0502020202020204" pitchFamily="34" charset="0"/>
              </a:rPr>
              <a:t>CONSTRUCTION CHARACTERISTICS</a:t>
            </a:r>
          </a:p>
          <a:p>
            <a:endParaRPr lang="es-EC" sz="1200" dirty="0">
              <a:latin typeface="Century Gothic" panose="020B0502020202020204" pitchFamily="34" charset="0"/>
            </a:endParaRPr>
          </a:p>
        </p:txBody>
      </p:sp>
      <p:cxnSp>
        <p:nvCxnSpPr>
          <p:cNvPr id="14" name="Conector recto 13"/>
          <p:cNvCxnSpPr/>
          <p:nvPr/>
        </p:nvCxnSpPr>
        <p:spPr>
          <a:xfrm>
            <a:off x="1375388" y="2105025"/>
            <a:ext cx="0" cy="4544230"/>
          </a:xfrm>
          <a:prstGeom prst="line">
            <a:avLst/>
          </a:prstGeom>
        </p:spPr>
        <p:style>
          <a:lnRef idx="1">
            <a:schemeClr val="dk1"/>
          </a:lnRef>
          <a:fillRef idx="0">
            <a:schemeClr val="dk1"/>
          </a:fillRef>
          <a:effectRef idx="0">
            <a:schemeClr val="dk1"/>
          </a:effectRef>
          <a:fontRef idx="minor">
            <a:schemeClr val="tx1"/>
          </a:fontRef>
        </p:style>
      </p:cxnSp>
      <p:sp>
        <p:nvSpPr>
          <p:cNvPr id="17" name="Marcador de contenido 2"/>
          <p:cNvSpPr txBox="1">
            <a:spLocks/>
          </p:cNvSpPr>
          <p:nvPr/>
        </p:nvSpPr>
        <p:spPr>
          <a:xfrm>
            <a:off x="2004713" y="2035599"/>
            <a:ext cx="953515" cy="295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200" b="1" dirty="0">
                <a:latin typeface="Century Gothic" panose="020B0502020202020204" pitchFamily="34" charset="0"/>
              </a:rPr>
              <a:t>EXT. WALL</a:t>
            </a:r>
          </a:p>
          <a:p>
            <a:endParaRPr lang="es-EC" sz="1200" dirty="0">
              <a:latin typeface="Century Gothic" panose="020B0502020202020204" pitchFamily="34" charset="0"/>
            </a:endParaRPr>
          </a:p>
        </p:txBody>
      </p:sp>
      <p:sp>
        <p:nvSpPr>
          <p:cNvPr id="18" name="Rectángulo 17"/>
          <p:cNvSpPr/>
          <p:nvPr/>
        </p:nvSpPr>
        <p:spPr>
          <a:xfrm>
            <a:off x="2209237" y="2402179"/>
            <a:ext cx="79432" cy="1408671"/>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C"/>
          </a:p>
        </p:txBody>
      </p:sp>
      <p:sp>
        <p:nvSpPr>
          <p:cNvPr id="20" name="Rectángulo 19"/>
          <p:cNvSpPr/>
          <p:nvPr/>
        </p:nvSpPr>
        <p:spPr>
          <a:xfrm>
            <a:off x="2501470" y="2402178"/>
            <a:ext cx="111001" cy="1408671"/>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C"/>
          </a:p>
        </p:txBody>
      </p:sp>
      <p:sp>
        <p:nvSpPr>
          <p:cNvPr id="21" name="Rectángulo 20"/>
          <p:cNvSpPr/>
          <p:nvPr/>
        </p:nvSpPr>
        <p:spPr>
          <a:xfrm>
            <a:off x="2623655" y="2402178"/>
            <a:ext cx="45719" cy="140867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C"/>
          </a:p>
        </p:txBody>
      </p:sp>
      <p:sp>
        <p:nvSpPr>
          <p:cNvPr id="19" name="Rectángulo 18"/>
          <p:cNvSpPr/>
          <p:nvPr/>
        </p:nvSpPr>
        <p:spPr>
          <a:xfrm>
            <a:off x="2299852" y="2405943"/>
            <a:ext cx="190434" cy="140867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C"/>
          </a:p>
        </p:txBody>
      </p:sp>
      <p:cxnSp>
        <p:nvCxnSpPr>
          <p:cNvPr id="24" name="Conector angular 23"/>
          <p:cNvCxnSpPr>
            <a:stCxn id="18" idx="2"/>
          </p:cNvCxnSpPr>
          <p:nvPr/>
        </p:nvCxnSpPr>
        <p:spPr>
          <a:xfrm rot="5400000">
            <a:off x="2003142" y="3914903"/>
            <a:ext cx="349864" cy="14175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26" name="Conector angular 25"/>
          <p:cNvCxnSpPr/>
          <p:nvPr/>
        </p:nvCxnSpPr>
        <p:spPr>
          <a:xfrm rot="16200000" flipH="1">
            <a:off x="2207371" y="3982687"/>
            <a:ext cx="370330" cy="243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8" name="Marcador de contenido 2"/>
          <p:cNvSpPr txBox="1">
            <a:spLocks/>
          </p:cNvSpPr>
          <p:nvPr/>
        </p:nvSpPr>
        <p:spPr>
          <a:xfrm>
            <a:off x="2882975" y="2632373"/>
            <a:ext cx="1964327" cy="9482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100" b="1" dirty="0">
                <a:latin typeface="Century Gothic" panose="020B0502020202020204" pitchFamily="34" charset="0"/>
              </a:rPr>
              <a:t>1</a:t>
            </a:r>
            <a:r>
              <a:rPr lang="es-EC" sz="1100" dirty="0">
                <a:latin typeface="Century Gothic" panose="020B0502020202020204" pitchFamily="34" charset="0"/>
              </a:rPr>
              <a:t>_Stucco: 0,0253m</a:t>
            </a:r>
          </a:p>
          <a:p>
            <a:pPr marL="0" indent="0">
              <a:buNone/>
            </a:pPr>
            <a:r>
              <a:rPr lang="es-EC" sz="1100" b="1" dirty="0">
                <a:latin typeface="Century Gothic" panose="020B0502020202020204" pitchFamily="34" charset="0"/>
              </a:rPr>
              <a:t>2</a:t>
            </a:r>
            <a:r>
              <a:rPr lang="es-EC" sz="1100" dirty="0">
                <a:latin typeface="Century Gothic" panose="020B0502020202020204" pitchFamily="34" charset="0"/>
              </a:rPr>
              <a:t>_Concrete: 0,0253m</a:t>
            </a:r>
          </a:p>
          <a:p>
            <a:pPr marL="0" indent="0">
              <a:buNone/>
            </a:pPr>
            <a:r>
              <a:rPr lang="en-US" sz="1100" b="1" dirty="0">
                <a:latin typeface="Century Gothic" panose="020B0502020202020204" pitchFamily="34" charset="0"/>
              </a:rPr>
              <a:t>3</a:t>
            </a:r>
            <a:r>
              <a:rPr lang="en-US" sz="1100" dirty="0">
                <a:latin typeface="Century Gothic" panose="020B0502020202020204" pitchFamily="34" charset="0"/>
              </a:rPr>
              <a:t>_Wall Insulation: 0,0337m</a:t>
            </a:r>
          </a:p>
          <a:p>
            <a:pPr marL="0" indent="0">
              <a:buNone/>
            </a:pPr>
            <a:r>
              <a:rPr lang="en-US" sz="1100" b="1" dirty="0">
                <a:latin typeface="Century Gothic" panose="020B0502020202020204" pitchFamily="34" charset="0"/>
              </a:rPr>
              <a:t>4</a:t>
            </a:r>
            <a:r>
              <a:rPr lang="en-US" sz="1100" dirty="0">
                <a:latin typeface="Century Gothic" panose="020B0502020202020204" pitchFamily="34" charset="0"/>
              </a:rPr>
              <a:t>_Gypsum: 0,0127m</a:t>
            </a:r>
            <a:endParaRPr lang="es-EC" sz="1100" dirty="0">
              <a:latin typeface="Century Gothic" panose="020B0502020202020204" pitchFamily="34" charset="0"/>
            </a:endParaRPr>
          </a:p>
          <a:p>
            <a:endParaRPr lang="es-EC" sz="1100" dirty="0">
              <a:latin typeface="Century Gothic" panose="020B0502020202020204" pitchFamily="34" charset="0"/>
            </a:endParaRPr>
          </a:p>
        </p:txBody>
      </p:sp>
      <p:sp>
        <p:nvSpPr>
          <p:cNvPr id="36" name="Marcador de contenido 2"/>
          <p:cNvSpPr txBox="1">
            <a:spLocks/>
          </p:cNvSpPr>
          <p:nvPr/>
        </p:nvSpPr>
        <p:spPr>
          <a:xfrm>
            <a:off x="2275060" y="4160713"/>
            <a:ext cx="337411" cy="2185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2</a:t>
            </a:r>
          </a:p>
        </p:txBody>
      </p:sp>
      <p:cxnSp>
        <p:nvCxnSpPr>
          <p:cNvPr id="38" name="Conector angular 37"/>
          <p:cNvCxnSpPr/>
          <p:nvPr/>
        </p:nvCxnSpPr>
        <p:spPr>
          <a:xfrm rot="16200000" flipH="1">
            <a:off x="2387845" y="4007713"/>
            <a:ext cx="370330" cy="243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39" name="Marcador de contenido 2"/>
          <p:cNvSpPr txBox="1">
            <a:spLocks/>
          </p:cNvSpPr>
          <p:nvPr/>
        </p:nvSpPr>
        <p:spPr>
          <a:xfrm>
            <a:off x="2454949" y="4172452"/>
            <a:ext cx="337411" cy="2185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3</a:t>
            </a:r>
          </a:p>
        </p:txBody>
      </p:sp>
      <p:cxnSp>
        <p:nvCxnSpPr>
          <p:cNvPr id="40" name="Conector angular 39"/>
          <p:cNvCxnSpPr/>
          <p:nvPr/>
        </p:nvCxnSpPr>
        <p:spPr>
          <a:xfrm rot="16200000" flipH="1">
            <a:off x="2617792" y="3846563"/>
            <a:ext cx="278002" cy="252364"/>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42" name="Marcador de contenido 2"/>
          <p:cNvSpPr txBox="1">
            <a:spLocks/>
          </p:cNvSpPr>
          <p:nvPr/>
        </p:nvSpPr>
        <p:spPr>
          <a:xfrm>
            <a:off x="2752266" y="4160712"/>
            <a:ext cx="337411" cy="2185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4</a:t>
            </a:r>
          </a:p>
        </p:txBody>
      </p:sp>
      <p:sp>
        <p:nvSpPr>
          <p:cNvPr id="43" name="Marcador de contenido 2"/>
          <p:cNvSpPr txBox="1">
            <a:spLocks/>
          </p:cNvSpPr>
          <p:nvPr/>
        </p:nvSpPr>
        <p:spPr>
          <a:xfrm>
            <a:off x="5999581" y="2935906"/>
            <a:ext cx="337411" cy="2185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1</a:t>
            </a:r>
          </a:p>
        </p:txBody>
      </p:sp>
      <p:sp>
        <p:nvSpPr>
          <p:cNvPr id="44" name="Marcador de contenido 2"/>
          <p:cNvSpPr txBox="1">
            <a:spLocks/>
          </p:cNvSpPr>
          <p:nvPr/>
        </p:nvSpPr>
        <p:spPr>
          <a:xfrm>
            <a:off x="5884127" y="2035599"/>
            <a:ext cx="953515" cy="295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200" b="1" dirty="0">
                <a:latin typeface="Century Gothic" panose="020B0502020202020204" pitchFamily="34" charset="0"/>
              </a:rPr>
              <a:t>EXT. SLAB</a:t>
            </a:r>
          </a:p>
          <a:p>
            <a:endParaRPr lang="es-EC" sz="1200" dirty="0">
              <a:latin typeface="Century Gothic" panose="020B0502020202020204" pitchFamily="34" charset="0"/>
            </a:endParaRPr>
          </a:p>
        </p:txBody>
      </p:sp>
      <p:sp>
        <p:nvSpPr>
          <p:cNvPr id="48" name="Rectángulo 47"/>
          <p:cNvSpPr/>
          <p:nvPr/>
        </p:nvSpPr>
        <p:spPr>
          <a:xfrm>
            <a:off x="5874531" y="2632372"/>
            <a:ext cx="897954" cy="11117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C"/>
          </a:p>
        </p:txBody>
      </p:sp>
      <p:cxnSp>
        <p:nvCxnSpPr>
          <p:cNvPr id="49" name="Conector angular 48"/>
          <p:cNvCxnSpPr/>
          <p:nvPr/>
        </p:nvCxnSpPr>
        <p:spPr>
          <a:xfrm rot="5400000">
            <a:off x="6097933" y="2779989"/>
            <a:ext cx="197134" cy="14846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51" name="Marcador de contenido 2"/>
          <p:cNvSpPr txBox="1">
            <a:spLocks/>
          </p:cNvSpPr>
          <p:nvPr/>
        </p:nvSpPr>
        <p:spPr>
          <a:xfrm>
            <a:off x="5774924" y="3106512"/>
            <a:ext cx="2140182" cy="6922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100" b="1" dirty="0">
                <a:latin typeface="Century Gothic" panose="020B0502020202020204" pitchFamily="34" charset="0"/>
              </a:rPr>
              <a:t>1</a:t>
            </a:r>
            <a:r>
              <a:rPr lang="es-EC" sz="1100" dirty="0">
                <a:latin typeface="Century Gothic" panose="020B0502020202020204" pitchFamily="34" charset="0"/>
              </a:rPr>
              <a:t>_Concrete: 0,1016m</a:t>
            </a:r>
          </a:p>
          <a:p>
            <a:pPr marL="0" indent="0">
              <a:buNone/>
            </a:pPr>
            <a:r>
              <a:rPr lang="es-EC" sz="1100" b="1" dirty="0">
                <a:latin typeface="Century Gothic" panose="020B0502020202020204" pitchFamily="34" charset="0"/>
              </a:rPr>
              <a:t>2</a:t>
            </a:r>
            <a:r>
              <a:rPr lang="es-EC" sz="1100" dirty="0">
                <a:latin typeface="Century Gothic" panose="020B0502020202020204" pitchFamily="34" charset="0"/>
              </a:rPr>
              <a:t>_Carpet </a:t>
            </a:r>
            <a:r>
              <a:rPr lang="es-EC" sz="1100" dirty="0" err="1">
                <a:latin typeface="Century Gothic" panose="020B0502020202020204" pitchFamily="34" charset="0"/>
              </a:rPr>
              <a:t>Pad</a:t>
            </a:r>
            <a:r>
              <a:rPr lang="es-EC" sz="1100" dirty="0">
                <a:latin typeface="Century Gothic" panose="020B0502020202020204" pitchFamily="34" charset="0"/>
              </a:rPr>
              <a:t>: 0,10 m2K/W</a:t>
            </a:r>
          </a:p>
          <a:p>
            <a:pPr marL="0" indent="0">
              <a:buNone/>
            </a:pPr>
            <a:r>
              <a:rPr lang="en-US" sz="1100" dirty="0">
                <a:latin typeface="Century Gothic" panose="020B0502020202020204" pitchFamily="34" charset="0"/>
              </a:rPr>
              <a:t>(Thermal Resistance)</a:t>
            </a:r>
            <a:endParaRPr lang="es-EC" sz="1100" dirty="0">
              <a:latin typeface="Century Gothic" panose="020B0502020202020204" pitchFamily="34" charset="0"/>
            </a:endParaRPr>
          </a:p>
        </p:txBody>
      </p:sp>
      <p:sp>
        <p:nvSpPr>
          <p:cNvPr id="52" name="Marcador de contenido 2"/>
          <p:cNvSpPr txBox="1">
            <a:spLocks/>
          </p:cNvSpPr>
          <p:nvPr/>
        </p:nvSpPr>
        <p:spPr>
          <a:xfrm>
            <a:off x="6510482" y="2363847"/>
            <a:ext cx="337411" cy="2185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2</a:t>
            </a:r>
          </a:p>
        </p:txBody>
      </p:sp>
      <p:cxnSp>
        <p:nvCxnSpPr>
          <p:cNvPr id="55" name="Conector angular 54"/>
          <p:cNvCxnSpPr>
            <a:stCxn id="57" idx="0"/>
          </p:cNvCxnSpPr>
          <p:nvPr/>
        </p:nvCxnSpPr>
        <p:spPr>
          <a:xfrm rot="5400000" flipH="1" flipV="1">
            <a:off x="6410642" y="2428718"/>
            <a:ext cx="75304" cy="24805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57" name="Rectángulo 56"/>
          <p:cNvSpPr/>
          <p:nvPr/>
        </p:nvSpPr>
        <p:spPr>
          <a:xfrm>
            <a:off x="5877905" y="2590398"/>
            <a:ext cx="892722" cy="60755"/>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C"/>
          </a:p>
        </p:txBody>
      </p:sp>
      <p:sp>
        <p:nvSpPr>
          <p:cNvPr id="61" name="Marcador de contenido 2"/>
          <p:cNvSpPr txBox="1">
            <a:spLocks/>
          </p:cNvSpPr>
          <p:nvPr/>
        </p:nvSpPr>
        <p:spPr>
          <a:xfrm>
            <a:off x="9075463" y="2935906"/>
            <a:ext cx="337411" cy="2185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1</a:t>
            </a:r>
          </a:p>
        </p:txBody>
      </p:sp>
      <p:sp>
        <p:nvSpPr>
          <p:cNvPr id="62" name="Marcador de contenido 2"/>
          <p:cNvSpPr txBox="1">
            <a:spLocks/>
          </p:cNvSpPr>
          <p:nvPr/>
        </p:nvSpPr>
        <p:spPr>
          <a:xfrm>
            <a:off x="8960009" y="2035599"/>
            <a:ext cx="953515" cy="295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200" b="1" dirty="0">
                <a:latin typeface="Century Gothic" panose="020B0502020202020204" pitchFamily="34" charset="0"/>
              </a:rPr>
              <a:t>EXT. ROOF</a:t>
            </a:r>
          </a:p>
          <a:p>
            <a:endParaRPr lang="es-EC" sz="1200" dirty="0">
              <a:latin typeface="Century Gothic" panose="020B0502020202020204" pitchFamily="34" charset="0"/>
            </a:endParaRPr>
          </a:p>
        </p:txBody>
      </p:sp>
      <p:sp>
        <p:nvSpPr>
          <p:cNvPr id="63" name="Rectángulo 62"/>
          <p:cNvSpPr/>
          <p:nvPr/>
        </p:nvSpPr>
        <p:spPr>
          <a:xfrm>
            <a:off x="8950413" y="2632372"/>
            <a:ext cx="897954" cy="11117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C"/>
          </a:p>
        </p:txBody>
      </p:sp>
      <p:cxnSp>
        <p:nvCxnSpPr>
          <p:cNvPr id="64" name="Conector angular 63"/>
          <p:cNvCxnSpPr/>
          <p:nvPr/>
        </p:nvCxnSpPr>
        <p:spPr>
          <a:xfrm rot="5400000">
            <a:off x="9173815" y="2779989"/>
            <a:ext cx="197134" cy="14846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65" name="Marcador de contenido 2"/>
          <p:cNvSpPr txBox="1">
            <a:spLocks/>
          </p:cNvSpPr>
          <p:nvPr/>
        </p:nvSpPr>
        <p:spPr>
          <a:xfrm>
            <a:off x="8850806" y="3106512"/>
            <a:ext cx="2332406" cy="6922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100" b="1" dirty="0">
                <a:latin typeface="Century Gothic" panose="020B0502020202020204" pitchFamily="34" charset="0"/>
              </a:rPr>
              <a:t>1</a:t>
            </a:r>
            <a:r>
              <a:rPr lang="es-EC" sz="1100" dirty="0">
                <a:latin typeface="Century Gothic" panose="020B0502020202020204" pitchFamily="34" charset="0"/>
              </a:rPr>
              <a:t>_Metal </a:t>
            </a:r>
            <a:r>
              <a:rPr lang="es-EC" sz="1100" dirty="0" err="1">
                <a:latin typeface="Century Gothic" panose="020B0502020202020204" pitchFamily="34" charset="0"/>
              </a:rPr>
              <a:t>Decking</a:t>
            </a:r>
            <a:r>
              <a:rPr lang="es-EC" sz="1100" dirty="0">
                <a:latin typeface="Century Gothic" panose="020B0502020202020204" pitchFamily="34" charset="0"/>
              </a:rPr>
              <a:t>: 0,0015m</a:t>
            </a:r>
          </a:p>
          <a:p>
            <a:pPr marL="0" indent="0">
              <a:buNone/>
            </a:pPr>
            <a:r>
              <a:rPr lang="es-EC" sz="1100" b="1" dirty="0">
                <a:latin typeface="Century Gothic" panose="020B0502020202020204" pitchFamily="34" charset="0"/>
              </a:rPr>
              <a:t>2</a:t>
            </a:r>
            <a:r>
              <a:rPr lang="es-EC" sz="1100" dirty="0">
                <a:latin typeface="Century Gothic" panose="020B0502020202020204" pitchFamily="34" charset="0"/>
              </a:rPr>
              <a:t>_Roof </a:t>
            </a:r>
            <a:r>
              <a:rPr lang="es-EC" sz="1100" dirty="0" err="1">
                <a:latin typeface="Century Gothic" panose="020B0502020202020204" pitchFamily="34" charset="0"/>
              </a:rPr>
              <a:t>Insulation</a:t>
            </a:r>
            <a:r>
              <a:rPr lang="es-EC" sz="1100" dirty="0">
                <a:latin typeface="Century Gothic" panose="020B0502020202020204" pitchFamily="34" charset="0"/>
              </a:rPr>
              <a:t>: 0,1693m</a:t>
            </a:r>
          </a:p>
          <a:p>
            <a:pPr marL="0" indent="0">
              <a:buNone/>
            </a:pPr>
            <a:r>
              <a:rPr lang="en-US" sz="1100" b="1" dirty="0">
                <a:latin typeface="Century Gothic" panose="020B0502020202020204" pitchFamily="34" charset="0"/>
              </a:rPr>
              <a:t>3_</a:t>
            </a:r>
            <a:r>
              <a:rPr lang="en-US" sz="1100" dirty="0">
                <a:latin typeface="Century Gothic" panose="020B0502020202020204" pitchFamily="34" charset="0"/>
              </a:rPr>
              <a:t>Roof </a:t>
            </a:r>
            <a:r>
              <a:rPr lang="en-US" sz="1100" dirty="0" err="1">
                <a:latin typeface="Century Gothic" panose="020B0502020202020204" pitchFamily="34" charset="0"/>
              </a:rPr>
              <a:t>Membram</a:t>
            </a:r>
            <a:r>
              <a:rPr lang="en-US" sz="1100" dirty="0">
                <a:latin typeface="Century Gothic" panose="020B0502020202020204" pitchFamily="34" charset="0"/>
              </a:rPr>
              <a:t>: 0,0095m</a:t>
            </a:r>
            <a:endParaRPr lang="es-EC" sz="1100" b="1" dirty="0">
              <a:latin typeface="Century Gothic" panose="020B0502020202020204" pitchFamily="34" charset="0"/>
            </a:endParaRPr>
          </a:p>
        </p:txBody>
      </p:sp>
      <p:sp>
        <p:nvSpPr>
          <p:cNvPr id="66" name="Marcador de contenido 2"/>
          <p:cNvSpPr txBox="1">
            <a:spLocks/>
          </p:cNvSpPr>
          <p:nvPr/>
        </p:nvSpPr>
        <p:spPr>
          <a:xfrm>
            <a:off x="9586364" y="2363847"/>
            <a:ext cx="337411" cy="2185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3</a:t>
            </a:r>
          </a:p>
        </p:txBody>
      </p:sp>
      <p:cxnSp>
        <p:nvCxnSpPr>
          <p:cNvPr id="67" name="Conector angular 66"/>
          <p:cNvCxnSpPr>
            <a:stCxn id="68" idx="0"/>
          </p:cNvCxnSpPr>
          <p:nvPr/>
        </p:nvCxnSpPr>
        <p:spPr>
          <a:xfrm rot="5400000" flipH="1" flipV="1">
            <a:off x="9483066" y="2430494"/>
            <a:ext cx="75301" cy="24451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68" name="Rectángulo 67"/>
          <p:cNvSpPr/>
          <p:nvPr/>
        </p:nvSpPr>
        <p:spPr>
          <a:xfrm>
            <a:off x="8948555" y="2590399"/>
            <a:ext cx="899812"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C"/>
          </a:p>
        </p:txBody>
      </p:sp>
      <p:sp>
        <p:nvSpPr>
          <p:cNvPr id="72" name="Rectángulo 71"/>
          <p:cNvSpPr/>
          <p:nvPr/>
        </p:nvSpPr>
        <p:spPr>
          <a:xfrm flipV="1">
            <a:off x="8948555" y="2741649"/>
            <a:ext cx="899812" cy="59481"/>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C"/>
          </a:p>
        </p:txBody>
      </p:sp>
      <p:cxnSp>
        <p:nvCxnSpPr>
          <p:cNvPr id="73" name="Conector angular 72"/>
          <p:cNvCxnSpPr>
            <a:stCxn id="63" idx="3"/>
          </p:cNvCxnSpPr>
          <p:nvPr/>
        </p:nvCxnSpPr>
        <p:spPr>
          <a:xfrm>
            <a:off x="9848367" y="2687958"/>
            <a:ext cx="151368" cy="5747"/>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76" name="Marcador de contenido 2"/>
          <p:cNvSpPr txBox="1">
            <a:spLocks/>
          </p:cNvSpPr>
          <p:nvPr/>
        </p:nvSpPr>
        <p:spPr>
          <a:xfrm>
            <a:off x="9930537" y="2578684"/>
            <a:ext cx="337411" cy="2185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2</a:t>
            </a:r>
          </a:p>
        </p:txBody>
      </p:sp>
      <p:sp>
        <p:nvSpPr>
          <p:cNvPr id="77" name="Marcador de contenido 2"/>
          <p:cNvSpPr txBox="1">
            <a:spLocks/>
          </p:cNvSpPr>
          <p:nvPr/>
        </p:nvSpPr>
        <p:spPr>
          <a:xfrm>
            <a:off x="1970060" y="6615872"/>
            <a:ext cx="337411" cy="2185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1</a:t>
            </a:r>
          </a:p>
        </p:txBody>
      </p:sp>
      <p:sp>
        <p:nvSpPr>
          <p:cNvPr id="78" name="Marcador de contenido 2"/>
          <p:cNvSpPr txBox="1">
            <a:spLocks/>
          </p:cNvSpPr>
          <p:nvPr/>
        </p:nvSpPr>
        <p:spPr>
          <a:xfrm>
            <a:off x="2036284" y="4490757"/>
            <a:ext cx="953515" cy="295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200" b="1" dirty="0">
                <a:latin typeface="Century Gothic" panose="020B0502020202020204" pitchFamily="34" charset="0"/>
              </a:rPr>
              <a:t>INT. WALL</a:t>
            </a:r>
          </a:p>
          <a:p>
            <a:endParaRPr lang="es-EC" sz="1200" dirty="0">
              <a:latin typeface="Century Gothic" panose="020B0502020202020204" pitchFamily="34" charset="0"/>
            </a:endParaRPr>
          </a:p>
        </p:txBody>
      </p:sp>
      <p:sp>
        <p:nvSpPr>
          <p:cNvPr id="79" name="Rectángulo 78"/>
          <p:cNvSpPr/>
          <p:nvPr/>
        </p:nvSpPr>
        <p:spPr>
          <a:xfrm>
            <a:off x="2240808" y="4857337"/>
            <a:ext cx="79432" cy="1408671"/>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C"/>
          </a:p>
        </p:txBody>
      </p:sp>
      <p:sp>
        <p:nvSpPr>
          <p:cNvPr id="80" name="Rectángulo 79"/>
          <p:cNvSpPr/>
          <p:nvPr/>
        </p:nvSpPr>
        <p:spPr>
          <a:xfrm>
            <a:off x="2533041" y="4857336"/>
            <a:ext cx="79431" cy="1408671"/>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C"/>
          </a:p>
        </p:txBody>
      </p:sp>
      <p:sp>
        <p:nvSpPr>
          <p:cNvPr id="82" name="Rectángulo 81"/>
          <p:cNvSpPr/>
          <p:nvPr/>
        </p:nvSpPr>
        <p:spPr>
          <a:xfrm>
            <a:off x="2331423" y="4861101"/>
            <a:ext cx="190434" cy="140867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C"/>
          </a:p>
        </p:txBody>
      </p:sp>
      <p:cxnSp>
        <p:nvCxnSpPr>
          <p:cNvPr id="83" name="Conector angular 82"/>
          <p:cNvCxnSpPr>
            <a:stCxn id="79" idx="2"/>
          </p:cNvCxnSpPr>
          <p:nvPr/>
        </p:nvCxnSpPr>
        <p:spPr>
          <a:xfrm rot="5400000">
            <a:off x="2034713" y="6370061"/>
            <a:ext cx="349864" cy="14175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84" name="Conector angular 83"/>
          <p:cNvCxnSpPr/>
          <p:nvPr/>
        </p:nvCxnSpPr>
        <p:spPr>
          <a:xfrm rot="16200000" flipH="1">
            <a:off x="2238942" y="6437845"/>
            <a:ext cx="370330" cy="243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85" name="Marcador de contenido 2"/>
          <p:cNvSpPr txBox="1">
            <a:spLocks/>
          </p:cNvSpPr>
          <p:nvPr/>
        </p:nvSpPr>
        <p:spPr>
          <a:xfrm>
            <a:off x="2914546" y="5087531"/>
            <a:ext cx="2116018" cy="9482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100" b="1" dirty="0">
                <a:latin typeface="Century Gothic" panose="020B0502020202020204" pitchFamily="34" charset="0"/>
              </a:rPr>
              <a:t>1</a:t>
            </a:r>
            <a:r>
              <a:rPr lang="es-EC" sz="1100" dirty="0">
                <a:latin typeface="Century Gothic" panose="020B0502020202020204" pitchFamily="34" charset="0"/>
              </a:rPr>
              <a:t>_Gypsum </a:t>
            </a:r>
            <a:r>
              <a:rPr lang="es-EC" sz="1100" dirty="0" err="1">
                <a:latin typeface="Century Gothic" panose="020B0502020202020204" pitchFamily="34" charset="0"/>
              </a:rPr>
              <a:t>Board</a:t>
            </a:r>
            <a:r>
              <a:rPr lang="es-EC" sz="1100" dirty="0">
                <a:latin typeface="Century Gothic" panose="020B0502020202020204" pitchFamily="34" charset="0"/>
              </a:rPr>
              <a:t>: 0,019m</a:t>
            </a:r>
          </a:p>
          <a:p>
            <a:pPr marL="0" indent="0">
              <a:buNone/>
            </a:pPr>
            <a:r>
              <a:rPr lang="es-EC" sz="1100" b="1" dirty="0">
                <a:latin typeface="Century Gothic" panose="020B0502020202020204" pitchFamily="34" charset="0"/>
              </a:rPr>
              <a:t>2</a:t>
            </a:r>
            <a:r>
              <a:rPr lang="es-EC" sz="1100" dirty="0">
                <a:latin typeface="Century Gothic" panose="020B0502020202020204" pitchFamily="34" charset="0"/>
              </a:rPr>
              <a:t>_Air </a:t>
            </a:r>
            <a:r>
              <a:rPr lang="es-EC" sz="1100" dirty="0" err="1">
                <a:latin typeface="Century Gothic" panose="020B0502020202020204" pitchFamily="34" charset="0"/>
              </a:rPr>
              <a:t>Space</a:t>
            </a:r>
            <a:r>
              <a:rPr lang="es-EC" sz="1100" dirty="0">
                <a:latin typeface="Century Gothic" panose="020B0502020202020204" pitchFamily="34" charset="0"/>
              </a:rPr>
              <a:t>: 0,15 m2K/W</a:t>
            </a:r>
          </a:p>
          <a:p>
            <a:pPr marL="0" indent="0">
              <a:buNone/>
            </a:pPr>
            <a:r>
              <a:rPr lang="en-US" sz="1100" b="1" dirty="0">
                <a:latin typeface="Century Gothic" panose="020B0502020202020204" pitchFamily="34" charset="0"/>
              </a:rPr>
              <a:t>3</a:t>
            </a:r>
            <a:r>
              <a:rPr lang="en-US" sz="1100" dirty="0">
                <a:latin typeface="Century Gothic" panose="020B0502020202020204" pitchFamily="34" charset="0"/>
              </a:rPr>
              <a:t>_</a:t>
            </a:r>
            <a:r>
              <a:rPr lang="es-EC" sz="1100" dirty="0" err="1">
                <a:latin typeface="Century Gothic" panose="020B0502020202020204" pitchFamily="34" charset="0"/>
              </a:rPr>
              <a:t>Gypsum</a:t>
            </a:r>
            <a:r>
              <a:rPr lang="es-EC" sz="1100" dirty="0">
                <a:latin typeface="Century Gothic" panose="020B0502020202020204" pitchFamily="34" charset="0"/>
              </a:rPr>
              <a:t> </a:t>
            </a:r>
            <a:r>
              <a:rPr lang="es-EC" sz="1100" dirty="0" err="1">
                <a:latin typeface="Century Gothic" panose="020B0502020202020204" pitchFamily="34" charset="0"/>
              </a:rPr>
              <a:t>Board</a:t>
            </a:r>
            <a:r>
              <a:rPr lang="es-EC" sz="1100" dirty="0">
                <a:latin typeface="Century Gothic" panose="020B0502020202020204" pitchFamily="34" charset="0"/>
              </a:rPr>
              <a:t>: 0,019m</a:t>
            </a:r>
          </a:p>
          <a:p>
            <a:endParaRPr lang="es-EC" sz="1100" dirty="0">
              <a:latin typeface="Century Gothic" panose="020B0502020202020204" pitchFamily="34" charset="0"/>
            </a:endParaRPr>
          </a:p>
        </p:txBody>
      </p:sp>
      <p:sp>
        <p:nvSpPr>
          <p:cNvPr id="86" name="Marcador de contenido 2"/>
          <p:cNvSpPr txBox="1">
            <a:spLocks/>
          </p:cNvSpPr>
          <p:nvPr/>
        </p:nvSpPr>
        <p:spPr>
          <a:xfrm>
            <a:off x="2306631" y="6615871"/>
            <a:ext cx="337411" cy="2185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2</a:t>
            </a:r>
          </a:p>
        </p:txBody>
      </p:sp>
      <p:cxnSp>
        <p:nvCxnSpPr>
          <p:cNvPr id="87" name="Conector angular 86"/>
          <p:cNvCxnSpPr/>
          <p:nvPr/>
        </p:nvCxnSpPr>
        <p:spPr>
          <a:xfrm rot="16200000" flipH="1">
            <a:off x="2419416" y="6462871"/>
            <a:ext cx="370330" cy="243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88" name="Marcador de contenido 2"/>
          <p:cNvSpPr txBox="1">
            <a:spLocks/>
          </p:cNvSpPr>
          <p:nvPr/>
        </p:nvSpPr>
        <p:spPr>
          <a:xfrm>
            <a:off x="2486520" y="6627610"/>
            <a:ext cx="337411" cy="2185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3</a:t>
            </a:r>
          </a:p>
        </p:txBody>
      </p:sp>
      <p:sp>
        <p:nvSpPr>
          <p:cNvPr id="91" name="Marcador de contenido 2"/>
          <p:cNvSpPr txBox="1">
            <a:spLocks/>
          </p:cNvSpPr>
          <p:nvPr/>
        </p:nvSpPr>
        <p:spPr>
          <a:xfrm>
            <a:off x="5900084" y="5391064"/>
            <a:ext cx="337411" cy="2185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1</a:t>
            </a:r>
          </a:p>
        </p:txBody>
      </p:sp>
      <p:sp>
        <p:nvSpPr>
          <p:cNvPr id="92" name="Marcador de contenido 2"/>
          <p:cNvSpPr txBox="1">
            <a:spLocks/>
          </p:cNvSpPr>
          <p:nvPr/>
        </p:nvSpPr>
        <p:spPr>
          <a:xfrm>
            <a:off x="5583325" y="4490757"/>
            <a:ext cx="1882039" cy="2951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200" b="1" dirty="0">
                <a:latin typeface="Century Gothic" panose="020B0502020202020204" pitchFamily="34" charset="0"/>
              </a:rPr>
              <a:t>INT. FLOOR | CEILING</a:t>
            </a:r>
          </a:p>
          <a:p>
            <a:endParaRPr lang="es-EC" sz="1200" dirty="0">
              <a:latin typeface="Century Gothic" panose="020B0502020202020204" pitchFamily="34" charset="0"/>
            </a:endParaRPr>
          </a:p>
        </p:txBody>
      </p:sp>
      <p:sp>
        <p:nvSpPr>
          <p:cNvPr id="93" name="Rectángulo 92"/>
          <p:cNvSpPr/>
          <p:nvPr/>
        </p:nvSpPr>
        <p:spPr>
          <a:xfrm>
            <a:off x="5775034" y="5024208"/>
            <a:ext cx="897954" cy="11117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C"/>
          </a:p>
        </p:txBody>
      </p:sp>
      <p:cxnSp>
        <p:nvCxnSpPr>
          <p:cNvPr id="94" name="Conector angular 93"/>
          <p:cNvCxnSpPr/>
          <p:nvPr/>
        </p:nvCxnSpPr>
        <p:spPr>
          <a:xfrm rot="5400000">
            <a:off x="5998436" y="5235147"/>
            <a:ext cx="197134" cy="14846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95" name="Marcador de contenido 2"/>
          <p:cNvSpPr txBox="1">
            <a:spLocks/>
          </p:cNvSpPr>
          <p:nvPr/>
        </p:nvSpPr>
        <p:spPr>
          <a:xfrm>
            <a:off x="5675426" y="5561669"/>
            <a:ext cx="2492444" cy="10440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100" b="1" dirty="0">
                <a:latin typeface="Century Gothic" panose="020B0502020202020204" pitchFamily="34" charset="0"/>
              </a:rPr>
              <a:t>1</a:t>
            </a:r>
            <a:r>
              <a:rPr lang="es-EC" sz="1100" dirty="0">
                <a:latin typeface="Century Gothic" panose="020B0502020202020204" pitchFamily="34" charset="0"/>
              </a:rPr>
              <a:t>_Lightweight Concrete: 0,1016m</a:t>
            </a:r>
          </a:p>
          <a:p>
            <a:pPr marL="0" indent="0">
              <a:buNone/>
            </a:pPr>
            <a:r>
              <a:rPr lang="es-EC" sz="1100" b="1" dirty="0">
                <a:latin typeface="Century Gothic" panose="020B0502020202020204" pitchFamily="34" charset="0"/>
              </a:rPr>
              <a:t>2</a:t>
            </a:r>
            <a:r>
              <a:rPr lang="es-EC" sz="1100" dirty="0">
                <a:latin typeface="Century Gothic" panose="020B0502020202020204" pitchFamily="34" charset="0"/>
              </a:rPr>
              <a:t>_Ceiling air </a:t>
            </a:r>
            <a:r>
              <a:rPr lang="es-EC" sz="1100" dirty="0" err="1">
                <a:latin typeface="Century Gothic" panose="020B0502020202020204" pitchFamily="34" charset="0"/>
              </a:rPr>
              <a:t>space</a:t>
            </a:r>
            <a:r>
              <a:rPr lang="es-EC" sz="1100" dirty="0">
                <a:latin typeface="Century Gothic" panose="020B0502020202020204" pitchFamily="34" charset="0"/>
              </a:rPr>
              <a:t>: 0,18 m2K/W</a:t>
            </a:r>
          </a:p>
          <a:p>
            <a:pPr marL="0" indent="0">
              <a:buNone/>
            </a:pPr>
            <a:r>
              <a:rPr lang="en-US" sz="1100" b="1" dirty="0">
                <a:latin typeface="Century Gothic" panose="020B0502020202020204" pitchFamily="34" charset="0"/>
              </a:rPr>
              <a:t>3</a:t>
            </a:r>
            <a:r>
              <a:rPr lang="en-US" sz="1100" dirty="0">
                <a:latin typeface="Century Gothic" panose="020B0502020202020204" pitchFamily="34" charset="0"/>
              </a:rPr>
              <a:t>_</a:t>
            </a:r>
            <a:r>
              <a:rPr lang="es-EC" sz="1100" dirty="0" err="1">
                <a:latin typeface="Century Gothic" panose="020B0502020202020204" pitchFamily="34" charset="0"/>
              </a:rPr>
              <a:t>Acoustic</a:t>
            </a:r>
            <a:r>
              <a:rPr lang="es-EC" sz="1100" dirty="0">
                <a:latin typeface="Century Gothic" panose="020B0502020202020204" pitchFamily="34" charset="0"/>
              </a:rPr>
              <a:t> Tile: 0,0191m</a:t>
            </a:r>
          </a:p>
          <a:p>
            <a:pPr marL="0" indent="0">
              <a:buNone/>
            </a:pPr>
            <a:endParaRPr lang="es-EC" sz="1100" dirty="0">
              <a:latin typeface="Century Gothic" panose="020B0502020202020204" pitchFamily="34" charset="0"/>
            </a:endParaRPr>
          </a:p>
          <a:p>
            <a:pPr marL="0" indent="0">
              <a:buNone/>
            </a:pPr>
            <a:endParaRPr lang="es-EC" sz="1100" dirty="0">
              <a:latin typeface="Century Gothic" panose="020B0502020202020204" pitchFamily="34" charset="0"/>
            </a:endParaRPr>
          </a:p>
        </p:txBody>
      </p:sp>
      <p:sp>
        <p:nvSpPr>
          <p:cNvPr id="96" name="Marcador de contenido 2"/>
          <p:cNvSpPr txBox="1">
            <a:spLocks/>
          </p:cNvSpPr>
          <p:nvPr/>
        </p:nvSpPr>
        <p:spPr>
          <a:xfrm>
            <a:off x="6410985" y="4819005"/>
            <a:ext cx="337411" cy="2185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3</a:t>
            </a:r>
          </a:p>
        </p:txBody>
      </p:sp>
      <p:cxnSp>
        <p:nvCxnSpPr>
          <p:cNvPr id="97" name="Conector angular 96"/>
          <p:cNvCxnSpPr>
            <a:stCxn id="98" idx="3"/>
          </p:cNvCxnSpPr>
          <p:nvPr/>
        </p:nvCxnSpPr>
        <p:spPr>
          <a:xfrm>
            <a:off x="6671504" y="5224464"/>
            <a:ext cx="281896" cy="16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98" name="Rectángulo 97"/>
          <p:cNvSpPr/>
          <p:nvPr/>
        </p:nvSpPr>
        <p:spPr>
          <a:xfrm>
            <a:off x="5778782" y="5194086"/>
            <a:ext cx="892722" cy="60755"/>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C"/>
          </a:p>
        </p:txBody>
      </p:sp>
      <p:sp>
        <p:nvSpPr>
          <p:cNvPr id="104" name="Rectángulo 103"/>
          <p:cNvSpPr/>
          <p:nvPr/>
        </p:nvSpPr>
        <p:spPr>
          <a:xfrm flipV="1">
            <a:off x="5775828" y="5128727"/>
            <a:ext cx="899812" cy="59481"/>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C"/>
          </a:p>
        </p:txBody>
      </p:sp>
      <p:cxnSp>
        <p:nvCxnSpPr>
          <p:cNvPr id="105" name="Conector angular 104"/>
          <p:cNvCxnSpPr>
            <a:stCxn id="93" idx="0"/>
          </p:cNvCxnSpPr>
          <p:nvPr/>
        </p:nvCxnSpPr>
        <p:spPr>
          <a:xfrm rot="5400000" flipH="1" flipV="1">
            <a:off x="6295175" y="4866670"/>
            <a:ext cx="86375" cy="22870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10" name="Marcador de contenido 2"/>
          <p:cNvSpPr txBox="1">
            <a:spLocks/>
          </p:cNvSpPr>
          <p:nvPr/>
        </p:nvSpPr>
        <p:spPr>
          <a:xfrm>
            <a:off x="6892287" y="5121789"/>
            <a:ext cx="337411" cy="2185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2</a:t>
            </a:r>
          </a:p>
        </p:txBody>
      </p:sp>
      <p:sp>
        <p:nvSpPr>
          <p:cNvPr id="112" name="Marcador de contenido 2"/>
          <p:cNvSpPr txBox="1">
            <a:spLocks/>
          </p:cNvSpPr>
          <p:nvPr/>
        </p:nvSpPr>
        <p:spPr>
          <a:xfrm>
            <a:off x="9065689" y="4378256"/>
            <a:ext cx="953515" cy="295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latin typeface="Century Gothic" panose="020B0502020202020204" pitchFamily="34" charset="0"/>
              </a:rPr>
              <a:t>WINDOW</a:t>
            </a:r>
            <a:endParaRPr lang="es-EC" sz="1200" b="1" dirty="0">
              <a:latin typeface="Century Gothic" panose="020B0502020202020204" pitchFamily="34" charset="0"/>
            </a:endParaRPr>
          </a:p>
          <a:p>
            <a:endParaRPr lang="es-EC" sz="1200" dirty="0">
              <a:latin typeface="Century Gothic" panose="020B0502020202020204" pitchFamily="34" charset="0"/>
            </a:endParaRPr>
          </a:p>
        </p:txBody>
      </p:sp>
      <p:sp>
        <p:nvSpPr>
          <p:cNvPr id="113" name="Rectángulo 112"/>
          <p:cNvSpPr/>
          <p:nvPr/>
        </p:nvSpPr>
        <p:spPr>
          <a:xfrm>
            <a:off x="9458720" y="4825170"/>
            <a:ext cx="79432" cy="1408671"/>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C"/>
          </a:p>
        </p:txBody>
      </p:sp>
      <p:sp>
        <p:nvSpPr>
          <p:cNvPr id="118" name="Marcador de contenido 2"/>
          <p:cNvSpPr txBox="1">
            <a:spLocks/>
          </p:cNvSpPr>
          <p:nvPr/>
        </p:nvSpPr>
        <p:spPr>
          <a:xfrm>
            <a:off x="9524979" y="5252911"/>
            <a:ext cx="1133879" cy="2997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100" dirty="0" err="1">
                <a:latin typeface="Century Gothic" panose="020B0502020202020204" pitchFamily="34" charset="0"/>
              </a:rPr>
              <a:t>Glass</a:t>
            </a:r>
            <a:r>
              <a:rPr lang="es-EC" sz="1100" dirty="0">
                <a:latin typeface="Century Gothic" panose="020B0502020202020204" pitchFamily="34" charset="0"/>
              </a:rPr>
              <a:t>: 0,003m</a:t>
            </a:r>
          </a:p>
          <a:p>
            <a:endParaRPr lang="es-EC" sz="1100" dirty="0">
              <a:latin typeface="Century Gothic" panose="020B0502020202020204" pitchFamily="34" charset="0"/>
            </a:endParaRPr>
          </a:p>
        </p:txBody>
      </p:sp>
      <p:sp>
        <p:nvSpPr>
          <p:cNvPr id="70" name="Marcador de contenido 2"/>
          <p:cNvSpPr txBox="1">
            <a:spLocks/>
          </p:cNvSpPr>
          <p:nvPr/>
        </p:nvSpPr>
        <p:spPr>
          <a:xfrm>
            <a:off x="3395709" y="515845"/>
            <a:ext cx="2450880" cy="12600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C" sz="1100" dirty="0" err="1">
                <a:latin typeface="Century Gothic" panose="020B0502020202020204" pitchFamily="34" charset="0"/>
              </a:rPr>
              <a:t>Summer</a:t>
            </a:r>
            <a:r>
              <a:rPr lang="es-EC" sz="1100" dirty="0">
                <a:latin typeface="Century Gothic" panose="020B0502020202020204" pitchFamily="34" charset="0"/>
              </a:rPr>
              <a:t> </a:t>
            </a:r>
            <a:r>
              <a:rPr lang="es-EC" sz="1100" dirty="0" err="1">
                <a:latin typeface="Century Gothic" panose="020B0502020202020204" pitchFamily="34" charset="0"/>
              </a:rPr>
              <a:t>Design</a:t>
            </a:r>
            <a:r>
              <a:rPr lang="es-EC" sz="1100" dirty="0">
                <a:latin typeface="Century Gothic" panose="020B0502020202020204" pitchFamily="34" charset="0"/>
              </a:rPr>
              <a:t> Day: 21 | JUL</a:t>
            </a:r>
          </a:p>
          <a:p>
            <a:r>
              <a:rPr lang="es-EC" sz="1100" dirty="0">
                <a:latin typeface="Century Gothic" panose="020B0502020202020204" pitchFamily="34" charset="0"/>
              </a:rPr>
              <a:t>Winter </a:t>
            </a:r>
            <a:r>
              <a:rPr lang="es-EC" sz="1100" dirty="0" err="1">
                <a:latin typeface="Century Gothic" panose="020B0502020202020204" pitchFamily="34" charset="0"/>
              </a:rPr>
              <a:t>Design</a:t>
            </a:r>
            <a:r>
              <a:rPr lang="es-EC" sz="1100" dirty="0">
                <a:latin typeface="Century Gothic" panose="020B0502020202020204" pitchFamily="34" charset="0"/>
              </a:rPr>
              <a:t> Day: 21 | JAN</a:t>
            </a:r>
          </a:p>
          <a:p>
            <a:r>
              <a:rPr lang="es-EC" sz="1100" dirty="0">
                <a:latin typeface="Century Gothic" panose="020B0502020202020204" pitchFamily="34" charset="0"/>
              </a:rPr>
              <a:t>Max. </a:t>
            </a:r>
            <a:r>
              <a:rPr lang="es-EC" sz="1100" dirty="0" err="1">
                <a:latin typeface="Century Gothic" panose="020B0502020202020204" pitchFamily="34" charset="0"/>
              </a:rPr>
              <a:t>Temperature</a:t>
            </a:r>
            <a:r>
              <a:rPr lang="es-EC" sz="1100" dirty="0">
                <a:latin typeface="Century Gothic" panose="020B0502020202020204" pitchFamily="34" charset="0"/>
              </a:rPr>
              <a:t>: 26.8° C</a:t>
            </a:r>
          </a:p>
          <a:p>
            <a:r>
              <a:rPr lang="es-EC" sz="1100" dirty="0">
                <a:latin typeface="Century Gothic" panose="020B0502020202020204" pitchFamily="34" charset="0"/>
              </a:rPr>
              <a:t>Min. </a:t>
            </a:r>
            <a:r>
              <a:rPr lang="es-EC" sz="1100" dirty="0" err="1">
                <a:latin typeface="Century Gothic" panose="020B0502020202020204" pitchFamily="34" charset="0"/>
              </a:rPr>
              <a:t>Temperature</a:t>
            </a:r>
            <a:r>
              <a:rPr lang="es-EC" sz="1100" dirty="0">
                <a:latin typeface="Century Gothic" panose="020B0502020202020204" pitchFamily="34" charset="0"/>
              </a:rPr>
              <a:t>: -17.0 °C</a:t>
            </a:r>
          </a:p>
          <a:p>
            <a:endParaRPr lang="es-EC" sz="1100" dirty="0">
              <a:latin typeface="Century Gothic" panose="020B0502020202020204" pitchFamily="34" charset="0"/>
            </a:endParaRPr>
          </a:p>
        </p:txBody>
      </p:sp>
      <p:pic>
        <p:nvPicPr>
          <p:cNvPr id="9" name="Imagen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99211" y="285262"/>
            <a:ext cx="5306112" cy="1599616"/>
          </a:xfrm>
          <a:prstGeom prst="rect">
            <a:avLst/>
          </a:prstGeom>
        </p:spPr>
      </p:pic>
      <p:sp>
        <p:nvSpPr>
          <p:cNvPr id="71" name="Título 1"/>
          <p:cNvSpPr txBox="1">
            <a:spLocks/>
          </p:cNvSpPr>
          <p:nvPr/>
        </p:nvSpPr>
        <p:spPr>
          <a:xfrm rot="16200000">
            <a:off x="-2542257" y="3157893"/>
            <a:ext cx="6626571" cy="5436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C" sz="2800" b="1" dirty="0">
                <a:solidFill>
                  <a:schemeClr val="bg2">
                    <a:lumMod val="50000"/>
                  </a:schemeClr>
                </a:solidFill>
                <a:latin typeface="Century Gothic" panose="020B0502020202020204" pitchFamily="34" charset="0"/>
              </a:rPr>
              <a:t>BAD INSULATION</a:t>
            </a:r>
          </a:p>
        </p:txBody>
      </p:sp>
    </p:spTree>
    <p:extLst>
      <p:ext uri="{BB962C8B-B14F-4D97-AF65-F5344CB8AC3E}">
        <p14:creationId xmlns:p14="http://schemas.microsoft.com/office/powerpoint/2010/main" val="3659440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1458832" y="0"/>
            <a:ext cx="733168" cy="685800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s-EC"/>
          </a:p>
        </p:txBody>
      </p:sp>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414687" y="5080687"/>
            <a:ext cx="2821459" cy="733166"/>
          </a:xfrm>
          <a:prstGeom prst="rect">
            <a:avLst/>
          </a:prstGeom>
        </p:spPr>
      </p:pic>
      <p:sp>
        <p:nvSpPr>
          <p:cNvPr id="11" name="Título 1"/>
          <p:cNvSpPr txBox="1">
            <a:spLocks/>
          </p:cNvSpPr>
          <p:nvPr/>
        </p:nvSpPr>
        <p:spPr>
          <a:xfrm rot="16200000">
            <a:off x="-2981711" y="3206961"/>
            <a:ext cx="6626571" cy="5436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C" sz="2800" dirty="0">
                <a:solidFill>
                  <a:schemeClr val="bg2">
                    <a:lumMod val="50000"/>
                  </a:schemeClr>
                </a:solidFill>
                <a:latin typeface="Century Gothic" panose="020B0502020202020204" pitchFamily="34" charset="0"/>
              </a:rPr>
              <a:t>CASE LOCATION 3.1: </a:t>
            </a:r>
            <a:r>
              <a:rPr lang="es-EC" sz="2800" b="1" dirty="0">
                <a:solidFill>
                  <a:schemeClr val="bg2">
                    <a:lumMod val="50000"/>
                  </a:schemeClr>
                </a:solidFill>
                <a:latin typeface="Century Gothic" panose="020B0502020202020204" pitchFamily="34" charset="0"/>
              </a:rPr>
              <a:t>OSLO - NRW</a:t>
            </a:r>
          </a:p>
        </p:txBody>
      </p:sp>
      <p:sp>
        <p:nvSpPr>
          <p:cNvPr id="12" name="Título 1"/>
          <p:cNvSpPr txBox="1">
            <a:spLocks/>
          </p:cNvSpPr>
          <p:nvPr/>
        </p:nvSpPr>
        <p:spPr>
          <a:xfrm rot="16200000">
            <a:off x="-2542257" y="3157893"/>
            <a:ext cx="6626571" cy="5436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C" sz="2800" b="1" dirty="0">
                <a:solidFill>
                  <a:schemeClr val="bg2">
                    <a:lumMod val="50000"/>
                  </a:schemeClr>
                </a:solidFill>
                <a:latin typeface="Century Gothic" panose="020B0502020202020204" pitchFamily="34" charset="0"/>
              </a:rPr>
              <a:t>BAD INSULATION</a:t>
            </a: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2281" y="165524"/>
            <a:ext cx="6544581" cy="4513504"/>
          </a:xfrm>
          <a:prstGeom prst="rect">
            <a:avLst/>
          </a:prstGeom>
        </p:spPr>
      </p:pic>
      <p:pic>
        <p:nvPicPr>
          <p:cNvPr id="8" name="Imagen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9078" y="165524"/>
            <a:ext cx="2830622" cy="2267669"/>
          </a:xfrm>
          <a:prstGeom prst="rect">
            <a:avLst/>
          </a:prstGeom>
        </p:spPr>
      </p:pic>
      <p:pic>
        <p:nvPicPr>
          <p:cNvPr id="16" name="Imagen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5442" y="4550585"/>
            <a:ext cx="3064894" cy="2259578"/>
          </a:xfrm>
          <a:prstGeom prst="rect">
            <a:avLst/>
          </a:prstGeom>
        </p:spPr>
      </p:pic>
      <p:pic>
        <p:nvPicPr>
          <p:cNvPr id="9" name="Imagen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7301" y="2306238"/>
            <a:ext cx="2822399" cy="2374135"/>
          </a:xfrm>
          <a:prstGeom prst="rect">
            <a:avLst/>
          </a:prstGeom>
        </p:spPr>
      </p:pic>
      <p:pic>
        <p:nvPicPr>
          <p:cNvPr id="7" name="Imagen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00499" y="4743874"/>
            <a:ext cx="7251900" cy="1846590"/>
          </a:xfrm>
          <a:prstGeom prst="rect">
            <a:avLst/>
          </a:prstGeom>
        </p:spPr>
      </p:pic>
    </p:spTree>
    <p:extLst>
      <p:ext uri="{BB962C8B-B14F-4D97-AF65-F5344CB8AC3E}">
        <p14:creationId xmlns:p14="http://schemas.microsoft.com/office/powerpoint/2010/main" val="347486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1458832" y="0"/>
            <a:ext cx="733168" cy="685800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s-EC"/>
          </a:p>
        </p:txBody>
      </p:sp>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414687" y="5080687"/>
            <a:ext cx="2821459" cy="733166"/>
          </a:xfrm>
          <a:prstGeom prst="rect">
            <a:avLst/>
          </a:prstGeom>
        </p:spPr>
      </p:pic>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0748" y="1569720"/>
            <a:ext cx="5557133" cy="2306521"/>
          </a:xfrm>
          <a:prstGeom prst="rect">
            <a:avLst/>
          </a:prstGeom>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7187" y="1748703"/>
            <a:ext cx="5142368" cy="2127538"/>
          </a:xfrm>
          <a:prstGeom prst="rect">
            <a:avLst/>
          </a:prstGeom>
        </p:spPr>
      </p:pic>
      <p:pic>
        <p:nvPicPr>
          <p:cNvPr id="6" name="Imagen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6109" y="3876241"/>
            <a:ext cx="5566169" cy="2338247"/>
          </a:xfrm>
          <a:prstGeom prst="rect">
            <a:avLst/>
          </a:prstGeom>
        </p:spPr>
      </p:pic>
      <p:pic>
        <p:nvPicPr>
          <p:cNvPr id="9" name="Imagen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335" y="3938606"/>
            <a:ext cx="5006521" cy="2004994"/>
          </a:xfrm>
          <a:prstGeom prst="rect">
            <a:avLst/>
          </a:prstGeom>
        </p:spPr>
      </p:pic>
      <p:sp>
        <p:nvSpPr>
          <p:cNvPr id="14" name="Título 1"/>
          <p:cNvSpPr txBox="1">
            <a:spLocks/>
          </p:cNvSpPr>
          <p:nvPr/>
        </p:nvSpPr>
        <p:spPr>
          <a:xfrm rot="16200000">
            <a:off x="-2981711" y="3206961"/>
            <a:ext cx="6626571" cy="5436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C" sz="2800" dirty="0">
                <a:solidFill>
                  <a:schemeClr val="bg2">
                    <a:lumMod val="50000"/>
                  </a:schemeClr>
                </a:solidFill>
                <a:latin typeface="Century Gothic" panose="020B0502020202020204" pitchFamily="34" charset="0"/>
              </a:rPr>
              <a:t>CASE LOCATION 3.1: </a:t>
            </a:r>
            <a:r>
              <a:rPr lang="es-EC" sz="2800" b="1" dirty="0">
                <a:solidFill>
                  <a:schemeClr val="bg2">
                    <a:lumMod val="50000"/>
                  </a:schemeClr>
                </a:solidFill>
                <a:latin typeface="Century Gothic" panose="020B0502020202020204" pitchFamily="34" charset="0"/>
              </a:rPr>
              <a:t>OSLO - NRW</a:t>
            </a:r>
          </a:p>
        </p:txBody>
      </p:sp>
      <p:sp>
        <p:nvSpPr>
          <p:cNvPr id="15" name="Título 1"/>
          <p:cNvSpPr txBox="1">
            <a:spLocks/>
          </p:cNvSpPr>
          <p:nvPr/>
        </p:nvSpPr>
        <p:spPr>
          <a:xfrm rot="16200000">
            <a:off x="-2542257" y="3157893"/>
            <a:ext cx="6626571" cy="5436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C" sz="2800" b="1" dirty="0">
                <a:solidFill>
                  <a:schemeClr val="bg2">
                    <a:lumMod val="50000"/>
                  </a:schemeClr>
                </a:solidFill>
                <a:latin typeface="Century Gothic" panose="020B0502020202020204" pitchFamily="34" charset="0"/>
              </a:rPr>
              <a:t>BAD INSULATION</a:t>
            </a:r>
          </a:p>
        </p:txBody>
      </p:sp>
    </p:spTree>
    <p:extLst>
      <p:ext uri="{BB962C8B-B14F-4D97-AF65-F5344CB8AC3E}">
        <p14:creationId xmlns:p14="http://schemas.microsoft.com/office/powerpoint/2010/main" val="737605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1458832" y="0"/>
            <a:ext cx="733168" cy="685800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s-EC"/>
          </a:p>
        </p:txBody>
      </p:sp>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414687" y="5080687"/>
            <a:ext cx="2821459" cy="733166"/>
          </a:xfrm>
          <a:prstGeom prst="rect">
            <a:avLst/>
          </a:prstGeom>
        </p:spPr>
      </p:pic>
      <p:sp>
        <p:nvSpPr>
          <p:cNvPr id="6" name="Título 1"/>
          <p:cNvSpPr txBox="1">
            <a:spLocks/>
          </p:cNvSpPr>
          <p:nvPr/>
        </p:nvSpPr>
        <p:spPr>
          <a:xfrm rot="16200000">
            <a:off x="-2981711" y="3206961"/>
            <a:ext cx="6626571" cy="5436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C" sz="2800" dirty="0">
                <a:solidFill>
                  <a:schemeClr val="bg2">
                    <a:lumMod val="50000"/>
                  </a:schemeClr>
                </a:solidFill>
                <a:latin typeface="Century Gothic" panose="020B0502020202020204" pitchFamily="34" charset="0"/>
              </a:rPr>
              <a:t>CASE LOCATION 3.1: </a:t>
            </a:r>
            <a:r>
              <a:rPr lang="es-EC" sz="2800" b="1" dirty="0">
                <a:solidFill>
                  <a:schemeClr val="bg2">
                    <a:lumMod val="50000"/>
                  </a:schemeClr>
                </a:solidFill>
                <a:latin typeface="Century Gothic" panose="020B0502020202020204" pitchFamily="34" charset="0"/>
              </a:rPr>
              <a:t>OSLO - NRW</a:t>
            </a:r>
          </a:p>
        </p:txBody>
      </p:sp>
      <p:sp>
        <p:nvSpPr>
          <p:cNvPr id="7" name="Marcador de contenido 2"/>
          <p:cNvSpPr>
            <a:spLocks noGrp="1"/>
          </p:cNvSpPr>
          <p:nvPr>
            <p:ph idx="1"/>
          </p:nvPr>
        </p:nvSpPr>
        <p:spPr>
          <a:xfrm>
            <a:off x="1503057" y="570608"/>
            <a:ext cx="1750889" cy="926581"/>
          </a:xfrm>
        </p:spPr>
        <p:txBody>
          <a:bodyPr>
            <a:normAutofit lnSpcReduction="10000"/>
          </a:bodyPr>
          <a:lstStyle/>
          <a:p>
            <a:r>
              <a:rPr lang="es-EC" sz="1100" dirty="0" err="1">
                <a:latin typeface="Century Gothic" panose="020B0502020202020204" pitchFamily="34" charset="0"/>
              </a:rPr>
              <a:t>Latitude</a:t>
            </a:r>
            <a:r>
              <a:rPr lang="es-EC" sz="1100" dirty="0">
                <a:latin typeface="Century Gothic" panose="020B0502020202020204" pitchFamily="34" charset="0"/>
              </a:rPr>
              <a:t>: 59.9°</a:t>
            </a:r>
          </a:p>
          <a:p>
            <a:r>
              <a:rPr lang="es-EC" sz="1100" dirty="0" err="1">
                <a:latin typeface="Century Gothic" panose="020B0502020202020204" pitchFamily="34" charset="0"/>
              </a:rPr>
              <a:t>Longitude</a:t>
            </a:r>
            <a:r>
              <a:rPr lang="es-EC" sz="1100" dirty="0">
                <a:latin typeface="Century Gothic" panose="020B0502020202020204" pitchFamily="34" charset="0"/>
              </a:rPr>
              <a:t>: 10.62°</a:t>
            </a:r>
          </a:p>
          <a:p>
            <a:r>
              <a:rPr lang="es-EC" sz="1100" dirty="0" err="1">
                <a:latin typeface="Century Gothic" panose="020B0502020202020204" pitchFamily="34" charset="0"/>
              </a:rPr>
              <a:t>Elevation</a:t>
            </a:r>
            <a:r>
              <a:rPr lang="es-EC" sz="1100" dirty="0">
                <a:latin typeface="Century Gothic" panose="020B0502020202020204" pitchFamily="34" charset="0"/>
              </a:rPr>
              <a:t>: 17 </a:t>
            </a:r>
            <a:r>
              <a:rPr lang="es-EC" sz="1100" dirty="0" err="1">
                <a:latin typeface="Century Gothic" panose="020B0502020202020204" pitchFamily="34" charset="0"/>
              </a:rPr>
              <a:t>meters</a:t>
            </a:r>
            <a:r>
              <a:rPr lang="es-EC" sz="1100" dirty="0">
                <a:latin typeface="Century Gothic" panose="020B0502020202020204" pitchFamily="34" charset="0"/>
              </a:rPr>
              <a:t> </a:t>
            </a:r>
            <a:r>
              <a:rPr lang="es-EC" sz="1100" dirty="0" err="1">
                <a:latin typeface="Century Gothic" panose="020B0502020202020204" pitchFamily="34" charset="0"/>
              </a:rPr>
              <a:t>above</a:t>
            </a:r>
            <a:r>
              <a:rPr lang="es-EC" sz="1100" dirty="0">
                <a:latin typeface="Century Gothic" panose="020B0502020202020204" pitchFamily="34" charset="0"/>
              </a:rPr>
              <a:t> sea</a:t>
            </a:r>
          </a:p>
          <a:p>
            <a:pPr marL="0" indent="0">
              <a:buNone/>
            </a:pPr>
            <a:endParaRPr lang="es-EC" sz="1100" dirty="0">
              <a:latin typeface="Century Gothic" panose="020B0502020202020204" pitchFamily="34" charset="0"/>
            </a:endParaRPr>
          </a:p>
        </p:txBody>
      </p:sp>
      <p:sp>
        <p:nvSpPr>
          <p:cNvPr id="8" name="Marcador de contenido 2"/>
          <p:cNvSpPr txBox="1">
            <a:spLocks/>
          </p:cNvSpPr>
          <p:nvPr/>
        </p:nvSpPr>
        <p:spPr>
          <a:xfrm rot="16200000">
            <a:off x="43054" y="691047"/>
            <a:ext cx="2174794" cy="295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200" b="1" dirty="0">
                <a:latin typeface="Century Gothic" panose="020B0502020202020204" pitchFamily="34" charset="0"/>
              </a:rPr>
              <a:t>SITE CHARACTERISTICS</a:t>
            </a:r>
          </a:p>
          <a:p>
            <a:endParaRPr lang="es-EC" sz="1200" dirty="0">
              <a:latin typeface="Century Gothic" panose="020B0502020202020204" pitchFamily="34" charset="0"/>
            </a:endParaRPr>
          </a:p>
        </p:txBody>
      </p:sp>
      <p:cxnSp>
        <p:nvCxnSpPr>
          <p:cNvPr id="3" name="Conector recto 2"/>
          <p:cNvCxnSpPr/>
          <p:nvPr/>
        </p:nvCxnSpPr>
        <p:spPr>
          <a:xfrm>
            <a:off x="1375388" y="234409"/>
            <a:ext cx="0" cy="1585100"/>
          </a:xfrm>
          <a:prstGeom prst="line">
            <a:avLst/>
          </a:prstGeom>
        </p:spPr>
        <p:style>
          <a:lnRef idx="1">
            <a:schemeClr val="dk1"/>
          </a:lnRef>
          <a:fillRef idx="0">
            <a:schemeClr val="dk1"/>
          </a:fillRef>
          <a:effectRef idx="0">
            <a:schemeClr val="dk1"/>
          </a:effectRef>
          <a:fontRef idx="minor">
            <a:schemeClr val="tx1"/>
          </a:fontRef>
        </p:style>
      </p:cxnSp>
      <p:sp>
        <p:nvSpPr>
          <p:cNvPr id="12" name="Marcador de contenido 2"/>
          <p:cNvSpPr txBox="1">
            <a:spLocks/>
          </p:cNvSpPr>
          <p:nvPr/>
        </p:nvSpPr>
        <p:spPr>
          <a:xfrm>
            <a:off x="1375388" y="4160714"/>
            <a:ext cx="337411" cy="2185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1</a:t>
            </a:r>
          </a:p>
        </p:txBody>
      </p:sp>
      <p:sp>
        <p:nvSpPr>
          <p:cNvPr id="13" name="Marcador de contenido 2"/>
          <p:cNvSpPr txBox="1">
            <a:spLocks/>
          </p:cNvSpPr>
          <p:nvPr/>
        </p:nvSpPr>
        <p:spPr>
          <a:xfrm rot="16200000">
            <a:off x="-432444" y="4072186"/>
            <a:ext cx="3212994" cy="295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200" b="1" dirty="0">
                <a:latin typeface="Century Gothic" panose="020B0502020202020204" pitchFamily="34" charset="0"/>
              </a:rPr>
              <a:t>CONSTRUCTION CHARACTERISTICS</a:t>
            </a:r>
          </a:p>
          <a:p>
            <a:endParaRPr lang="es-EC" sz="1200" dirty="0">
              <a:latin typeface="Century Gothic" panose="020B0502020202020204" pitchFamily="34" charset="0"/>
            </a:endParaRPr>
          </a:p>
        </p:txBody>
      </p:sp>
      <p:cxnSp>
        <p:nvCxnSpPr>
          <p:cNvPr id="14" name="Conector recto 13"/>
          <p:cNvCxnSpPr/>
          <p:nvPr/>
        </p:nvCxnSpPr>
        <p:spPr>
          <a:xfrm>
            <a:off x="1375388" y="2105025"/>
            <a:ext cx="0" cy="4544230"/>
          </a:xfrm>
          <a:prstGeom prst="line">
            <a:avLst/>
          </a:prstGeom>
        </p:spPr>
        <p:style>
          <a:lnRef idx="1">
            <a:schemeClr val="dk1"/>
          </a:lnRef>
          <a:fillRef idx="0">
            <a:schemeClr val="dk1"/>
          </a:fillRef>
          <a:effectRef idx="0">
            <a:schemeClr val="dk1"/>
          </a:effectRef>
          <a:fontRef idx="minor">
            <a:schemeClr val="tx1"/>
          </a:fontRef>
        </p:style>
      </p:cxnSp>
      <p:sp>
        <p:nvSpPr>
          <p:cNvPr id="17" name="Marcador de contenido 2"/>
          <p:cNvSpPr txBox="1">
            <a:spLocks/>
          </p:cNvSpPr>
          <p:nvPr/>
        </p:nvSpPr>
        <p:spPr>
          <a:xfrm>
            <a:off x="2004713" y="2035599"/>
            <a:ext cx="953515" cy="295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200" b="1" dirty="0">
                <a:latin typeface="Century Gothic" panose="020B0502020202020204" pitchFamily="34" charset="0"/>
              </a:rPr>
              <a:t>EXT. WALL</a:t>
            </a:r>
          </a:p>
          <a:p>
            <a:endParaRPr lang="es-EC" sz="1200" dirty="0">
              <a:latin typeface="Century Gothic" panose="020B0502020202020204" pitchFamily="34" charset="0"/>
            </a:endParaRPr>
          </a:p>
        </p:txBody>
      </p:sp>
      <p:sp>
        <p:nvSpPr>
          <p:cNvPr id="18" name="Rectángulo 17"/>
          <p:cNvSpPr/>
          <p:nvPr/>
        </p:nvSpPr>
        <p:spPr>
          <a:xfrm>
            <a:off x="2209237" y="2402179"/>
            <a:ext cx="79432" cy="1408671"/>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C"/>
          </a:p>
        </p:txBody>
      </p:sp>
      <p:sp>
        <p:nvSpPr>
          <p:cNvPr id="20" name="Rectángulo 19"/>
          <p:cNvSpPr/>
          <p:nvPr/>
        </p:nvSpPr>
        <p:spPr>
          <a:xfrm>
            <a:off x="2501470" y="2402178"/>
            <a:ext cx="111001" cy="1408671"/>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C"/>
          </a:p>
        </p:txBody>
      </p:sp>
      <p:sp>
        <p:nvSpPr>
          <p:cNvPr id="21" name="Rectángulo 20"/>
          <p:cNvSpPr/>
          <p:nvPr/>
        </p:nvSpPr>
        <p:spPr>
          <a:xfrm>
            <a:off x="2623655" y="2402178"/>
            <a:ext cx="45719" cy="140867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C"/>
          </a:p>
        </p:txBody>
      </p:sp>
      <p:sp>
        <p:nvSpPr>
          <p:cNvPr id="19" name="Rectángulo 18"/>
          <p:cNvSpPr/>
          <p:nvPr/>
        </p:nvSpPr>
        <p:spPr>
          <a:xfrm>
            <a:off x="2299852" y="2405943"/>
            <a:ext cx="190434" cy="140867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C"/>
          </a:p>
        </p:txBody>
      </p:sp>
      <p:cxnSp>
        <p:nvCxnSpPr>
          <p:cNvPr id="24" name="Conector angular 23"/>
          <p:cNvCxnSpPr>
            <a:stCxn id="18" idx="2"/>
          </p:cNvCxnSpPr>
          <p:nvPr/>
        </p:nvCxnSpPr>
        <p:spPr>
          <a:xfrm rot="5400000">
            <a:off x="2003142" y="3914903"/>
            <a:ext cx="349864" cy="14175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26" name="Conector angular 25"/>
          <p:cNvCxnSpPr/>
          <p:nvPr/>
        </p:nvCxnSpPr>
        <p:spPr>
          <a:xfrm rot="16200000" flipH="1">
            <a:off x="2207371" y="3982687"/>
            <a:ext cx="370330" cy="243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36" name="Marcador de contenido 2"/>
          <p:cNvSpPr txBox="1">
            <a:spLocks/>
          </p:cNvSpPr>
          <p:nvPr/>
        </p:nvSpPr>
        <p:spPr>
          <a:xfrm>
            <a:off x="2275060" y="4160713"/>
            <a:ext cx="337411" cy="2185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2</a:t>
            </a:r>
          </a:p>
        </p:txBody>
      </p:sp>
      <p:cxnSp>
        <p:nvCxnSpPr>
          <p:cNvPr id="38" name="Conector angular 37"/>
          <p:cNvCxnSpPr/>
          <p:nvPr/>
        </p:nvCxnSpPr>
        <p:spPr>
          <a:xfrm rot="16200000" flipH="1">
            <a:off x="2387845" y="4007713"/>
            <a:ext cx="370330" cy="243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39" name="Marcador de contenido 2"/>
          <p:cNvSpPr txBox="1">
            <a:spLocks/>
          </p:cNvSpPr>
          <p:nvPr/>
        </p:nvSpPr>
        <p:spPr>
          <a:xfrm>
            <a:off x="2454949" y="4172452"/>
            <a:ext cx="337411" cy="2185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3</a:t>
            </a:r>
          </a:p>
        </p:txBody>
      </p:sp>
      <p:cxnSp>
        <p:nvCxnSpPr>
          <p:cNvPr id="40" name="Conector angular 39"/>
          <p:cNvCxnSpPr/>
          <p:nvPr/>
        </p:nvCxnSpPr>
        <p:spPr>
          <a:xfrm rot="16200000" flipH="1">
            <a:off x="2617792" y="3846563"/>
            <a:ext cx="278002" cy="252364"/>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42" name="Marcador de contenido 2"/>
          <p:cNvSpPr txBox="1">
            <a:spLocks/>
          </p:cNvSpPr>
          <p:nvPr/>
        </p:nvSpPr>
        <p:spPr>
          <a:xfrm>
            <a:off x="2752266" y="4160712"/>
            <a:ext cx="337411" cy="2185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4</a:t>
            </a:r>
          </a:p>
        </p:txBody>
      </p:sp>
      <p:sp>
        <p:nvSpPr>
          <p:cNvPr id="43" name="Marcador de contenido 2"/>
          <p:cNvSpPr txBox="1">
            <a:spLocks/>
          </p:cNvSpPr>
          <p:nvPr/>
        </p:nvSpPr>
        <p:spPr>
          <a:xfrm>
            <a:off x="5999581" y="2935906"/>
            <a:ext cx="337411" cy="2185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1</a:t>
            </a:r>
          </a:p>
        </p:txBody>
      </p:sp>
      <p:sp>
        <p:nvSpPr>
          <p:cNvPr id="44" name="Marcador de contenido 2"/>
          <p:cNvSpPr txBox="1">
            <a:spLocks/>
          </p:cNvSpPr>
          <p:nvPr/>
        </p:nvSpPr>
        <p:spPr>
          <a:xfrm>
            <a:off x="5884127" y="2035599"/>
            <a:ext cx="953515" cy="295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200" b="1" dirty="0">
                <a:latin typeface="Century Gothic" panose="020B0502020202020204" pitchFamily="34" charset="0"/>
              </a:rPr>
              <a:t>EXT. SLAB</a:t>
            </a:r>
          </a:p>
          <a:p>
            <a:endParaRPr lang="es-EC" sz="1200" dirty="0">
              <a:latin typeface="Century Gothic" panose="020B0502020202020204" pitchFamily="34" charset="0"/>
            </a:endParaRPr>
          </a:p>
        </p:txBody>
      </p:sp>
      <p:sp>
        <p:nvSpPr>
          <p:cNvPr id="48" name="Rectángulo 47"/>
          <p:cNvSpPr/>
          <p:nvPr/>
        </p:nvSpPr>
        <p:spPr>
          <a:xfrm>
            <a:off x="5874531" y="2632372"/>
            <a:ext cx="897954" cy="11117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C"/>
          </a:p>
        </p:txBody>
      </p:sp>
      <p:cxnSp>
        <p:nvCxnSpPr>
          <p:cNvPr id="49" name="Conector angular 48"/>
          <p:cNvCxnSpPr/>
          <p:nvPr/>
        </p:nvCxnSpPr>
        <p:spPr>
          <a:xfrm rot="5400000">
            <a:off x="6097933" y="2779989"/>
            <a:ext cx="197134" cy="14846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51" name="Marcador de contenido 2"/>
          <p:cNvSpPr txBox="1">
            <a:spLocks/>
          </p:cNvSpPr>
          <p:nvPr/>
        </p:nvSpPr>
        <p:spPr>
          <a:xfrm>
            <a:off x="5774924" y="3106512"/>
            <a:ext cx="2140182" cy="6922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100" b="1" dirty="0">
                <a:latin typeface="Century Gothic" panose="020B0502020202020204" pitchFamily="34" charset="0"/>
              </a:rPr>
              <a:t>1</a:t>
            </a:r>
            <a:r>
              <a:rPr lang="es-EC" sz="1100" dirty="0">
                <a:latin typeface="Century Gothic" panose="020B0502020202020204" pitchFamily="34" charset="0"/>
              </a:rPr>
              <a:t>_Concrete: 0,1016m</a:t>
            </a:r>
          </a:p>
          <a:p>
            <a:pPr marL="0" indent="0">
              <a:buNone/>
            </a:pPr>
            <a:r>
              <a:rPr lang="es-EC" sz="1100" b="1" dirty="0">
                <a:latin typeface="Century Gothic" panose="020B0502020202020204" pitchFamily="34" charset="0"/>
              </a:rPr>
              <a:t>2</a:t>
            </a:r>
            <a:r>
              <a:rPr lang="es-EC" sz="1100" dirty="0">
                <a:latin typeface="Century Gothic" panose="020B0502020202020204" pitchFamily="34" charset="0"/>
              </a:rPr>
              <a:t>_Carpet </a:t>
            </a:r>
            <a:r>
              <a:rPr lang="es-EC" sz="1100" dirty="0" err="1">
                <a:latin typeface="Century Gothic" panose="020B0502020202020204" pitchFamily="34" charset="0"/>
              </a:rPr>
              <a:t>Pad</a:t>
            </a:r>
            <a:r>
              <a:rPr lang="es-EC" sz="1100" dirty="0">
                <a:latin typeface="Century Gothic" panose="020B0502020202020204" pitchFamily="34" charset="0"/>
              </a:rPr>
              <a:t>: 0,10 m2K/W</a:t>
            </a:r>
          </a:p>
          <a:p>
            <a:pPr marL="0" indent="0">
              <a:buNone/>
            </a:pPr>
            <a:r>
              <a:rPr lang="en-US" sz="1100" dirty="0">
                <a:latin typeface="Century Gothic" panose="020B0502020202020204" pitchFamily="34" charset="0"/>
              </a:rPr>
              <a:t>(Thermal Resistance)</a:t>
            </a:r>
            <a:endParaRPr lang="es-EC" sz="1100" dirty="0">
              <a:latin typeface="Century Gothic" panose="020B0502020202020204" pitchFamily="34" charset="0"/>
            </a:endParaRPr>
          </a:p>
        </p:txBody>
      </p:sp>
      <p:sp>
        <p:nvSpPr>
          <p:cNvPr id="52" name="Marcador de contenido 2"/>
          <p:cNvSpPr txBox="1">
            <a:spLocks/>
          </p:cNvSpPr>
          <p:nvPr/>
        </p:nvSpPr>
        <p:spPr>
          <a:xfrm>
            <a:off x="6510482" y="2363847"/>
            <a:ext cx="337411" cy="2185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2</a:t>
            </a:r>
          </a:p>
        </p:txBody>
      </p:sp>
      <p:cxnSp>
        <p:nvCxnSpPr>
          <p:cNvPr id="55" name="Conector angular 54"/>
          <p:cNvCxnSpPr>
            <a:stCxn id="57" idx="0"/>
          </p:cNvCxnSpPr>
          <p:nvPr/>
        </p:nvCxnSpPr>
        <p:spPr>
          <a:xfrm rot="5400000" flipH="1" flipV="1">
            <a:off x="6410642" y="2428718"/>
            <a:ext cx="75304" cy="24805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57" name="Rectángulo 56"/>
          <p:cNvSpPr/>
          <p:nvPr/>
        </p:nvSpPr>
        <p:spPr>
          <a:xfrm>
            <a:off x="5877905" y="2590398"/>
            <a:ext cx="892722" cy="60755"/>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C"/>
          </a:p>
        </p:txBody>
      </p:sp>
      <p:sp>
        <p:nvSpPr>
          <p:cNvPr id="61" name="Marcador de contenido 2"/>
          <p:cNvSpPr txBox="1">
            <a:spLocks/>
          </p:cNvSpPr>
          <p:nvPr/>
        </p:nvSpPr>
        <p:spPr>
          <a:xfrm>
            <a:off x="9075463" y="2935906"/>
            <a:ext cx="337411" cy="2185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1</a:t>
            </a:r>
          </a:p>
        </p:txBody>
      </p:sp>
      <p:sp>
        <p:nvSpPr>
          <p:cNvPr id="62" name="Marcador de contenido 2"/>
          <p:cNvSpPr txBox="1">
            <a:spLocks/>
          </p:cNvSpPr>
          <p:nvPr/>
        </p:nvSpPr>
        <p:spPr>
          <a:xfrm>
            <a:off x="8960009" y="2035599"/>
            <a:ext cx="953515" cy="295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200" b="1" dirty="0">
                <a:latin typeface="Century Gothic" panose="020B0502020202020204" pitchFamily="34" charset="0"/>
              </a:rPr>
              <a:t>EXT. ROOF</a:t>
            </a:r>
          </a:p>
          <a:p>
            <a:endParaRPr lang="es-EC" sz="1200" dirty="0">
              <a:latin typeface="Century Gothic" panose="020B0502020202020204" pitchFamily="34" charset="0"/>
            </a:endParaRPr>
          </a:p>
        </p:txBody>
      </p:sp>
      <p:sp>
        <p:nvSpPr>
          <p:cNvPr id="63" name="Rectángulo 62"/>
          <p:cNvSpPr/>
          <p:nvPr/>
        </p:nvSpPr>
        <p:spPr>
          <a:xfrm>
            <a:off x="8950413" y="2632372"/>
            <a:ext cx="897954" cy="11117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C"/>
          </a:p>
        </p:txBody>
      </p:sp>
      <p:cxnSp>
        <p:nvCxnSpPr>
          <p:cNvPr id="64" name="Conector angular 63"/>
          <p:cNvCxnSpPr/>
          <p:nvPr/>
        </p:nvCxnSpPr>
        <p:spPr>
          <a:xfrm rot="5400000">
            <a:off x="9173815" y="2779989"/>
            <a:ext cx="197134" cy="14846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66" name="Marcador de contenido 2"/>
          <p:cNvSpPr txBox="1">
            <a:spLocks/>
          </p:cNvSpPr>
          <p:nvPr/>
        </p:nvSpPr>
        <p:spPr>
          <a:xfrm>
            <a:off x="9586364" y="2363847"/>
            <a:ext cx="337411" cy="2185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3</a:t>
            </a:r>
          </a:p>
        </p:txBody>
      </p:sp>
      <p:cxnSp>
        <p:nvCxnSpPr>
          <p:cNvPr id="67" name="Conector angular 66"/>
          <p:cNvCxnSpPr>
            <a:stCxn id="68" idx="0"/>
          </p:cNvCxnSpPr>
          <p:nvPr/>
        </p:nvCxnSpPr>
        <p:spPr>
          <a:xfrm rot="5400000" flipH="1" flipV="1">
            <a:off x="9483066" y="2430494"/>
            <a:ext cx="75301" cy="24451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68" name="Rectángulo 67"/>
          <p:cNvSpPr/>
          <p:nvPr/>
        </p:nvSpPr>
        <p:spPr>
          <a:xfrm>
            <a:off x="8948555" y="2590399"/>
            <a:ext cx="899812"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C"/>
          </a:p>
        </p:txBody>
      </p:sp>
      <p:sp>
        <p:nvSpPr>
          <p:cNvPr id="72" name="Rectángulo 71"/>
          <p:cNvSpPr/>
          <p:nvPr/>
        </p:nvSpPr>
        <p:spPr>
          <a:xfrm flipV="1">
            <a:off x="8948555" y="2741649"/>
            <a:ext cx="899812" cy="59481"/>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C"/>
          </a:p>
        </p:txBody>
      </p:sp>
      <p:cxnSp>
        <p:nvCxnSpPr>
          <p:cNvPr id="73" name="Conector angular 72"/>
          <p:cNvCxnSpPr>
            <a:stCxn id="63" idx="3"/>
          </p:cNvCxnSpPr>
          <p:nvPr/>
        </p:nvCxnSpPr>
        <p:spPr>
          <a:xfrm>
            <a:off x="9848367" y="2687958"/>
            <a:ext cx="151368" cy="5747"/>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76" name="Marcador de contenido 2"/>
          <p:cNvSpPr txBox="1">
            <a:spLocks/>
          </p:cNvSpPr>
          <p:nvPr/>
        </p:nvSpPr>
        <p:spPr>
          <a:xfrm>
            <a:off x="9930537" y="2578684"/>
            <a:ext cx="337411" cy="2185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2</a:t>
            </a:r>
          </a:p>
        </p:txBody>
      </p:sp>
      <p:sp>
        <p:nvSpPr>
          <p:cNvPr id="77" name="Marcador de contenido 2"/>
          <p:cNvSpPr txBox="1">
            <a:spLocks/>
          </p:cNvSpPr>
          <p:nvPr/>
        </p:nvSpPr>
        <p:spPr>
          <a:xfrm>
            <a:off x="1970060" y="6615872"/>
            <a:ext cx="337411" cy="2185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1</a:t>
            </a:r>
          </a:p>
        </p:txBody>
      </p:sp>
      <p:sp>
        <p:nvSpPr>
          <p:cNvPr id="78" name="Marcador de contenido 2"/>
          <p:cNvSpPr txBox="1">
            <a:spLocks/>
          </p:cNvSpPr>
          <p:nvPr/>
        </p:nvSpPr>
        <p:spPr>
          <a:xfrm>
            <a:off x="2036284" y="4490757"/>
            <a:ext cx="953515" cy="295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200" b="1" dirty="0">
                <a:latin typeface="Century Gothic" panose="020B0502020202020204" pitchFamily="34" charset="0"/>
              </a:rPr>
              <a:t>INT. WALL</a:t>
            </a:r>
          </a:p>
          <a:p>
            <a:endParaRPr lang="es-EC" sz="1200" dirty="0">
              <a:latin typeface="Century Gothic" panose="020B0502020202020204" pitchFamily="34" charset="0"/>
            </a:endParaRPr>
          </a:p>
        </p:txBody>
      </p:sp>
      <p:sp>
        <p:nvSpPr>
          <p:cNvPr id="79" name="Rectángulo 78"/>
          <p:cNvSpPr/>
          <p:nvPr/>
        </p:nvSpPr>
        <p:spPr>
          <a:xfrm>
            <a:off x="2240808" y="4857337"/>
            <a:ext cx="79432" cy="1408671"/>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C"/>
          </a:p>
        </p:txBody>
      </p:sp>
      <p:sp>
        <p:nvSpPr>
          <p:cNvPr id="80" name="Rectángulo 79"/>
          <p:cNvSpPr/>
          <p:nvPr/>
        </p:nvSpPr>
        <p:spPr>
          <a:xfrm>
            <a:off x="2533041" y="4857336"/>
            <a:ext cx="79431" cy="1408671"/>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C"/>
          </a:p>
        </p:txBody>
      </p:sp>
      <p:sp>
        <p:nvSpPr>
          <p:cNvPr id="82" name="Rectángulo 81"/>
          <p:cNvSpPr/>
          <p:nvPr/>
        </p:nvSpPr>
        <p:spPr>
          <a:xfrm>
            <a:off x="2331423" y="4861101"/>
            <a:ext cx="190434" cy="140867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C"/>
          </a:p>
        </p:txBody>
      </p:sp>
      <p:cxnSp>
        <p:nvCxnSpPr>
          <p:cNvPr id="83" name="Conector angular 82"/>
          <p:cNvCxnSpPr>
            <a:stCxn id="79" idx="2"/>
          </p:cNvCxnSpPr>
          <p:nvPr/>
        </p:nvCxnSpPr>
        <p:spPr>
          <a:xfrm rot="5400000">
            <a:off x="2034713" y="6370061"/>
            <a:ext cx="349864" cy="14175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84" name="Conector angular 83"/>
          <p:cNvCxnSpPr/>
          <p:nvPr/>
        </p:nvCxnSpPr>
        <p:spPr>
          <a:xfrm rot="16200000" flipH="1">
            <a:off x="2238942" y="6437845"/>
            <a:ext cx="370330" cy="243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85" name="Marcador de contenido 2"/>
          <p:cNvSpPr txBox="1">
            <a:spLocks/>
          </p:cNvSpPr>
          <p:nvPr/>
        </p:nvSpPr>
        <p:spPr>
          <a:xfrm>
            <a:off x="2914546" y="5087531"/>
            <a:ext cx="2116018" cy="9482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100" b="1" dirty="0">
                <a:latin typeface="Century Gothic" panose="020B0502020202020204" pitchFamily="34" charset="0"/>
              </a:rPr>
              <a:t>1</a:t>
            </a:r>
            <a:r>
              <a:rPr lang="es-EC" sz="1100" dirty="0">
                <a:latin typeface="Century Gothic" panose="020B0502020202020204" pitchFamily="34" charset="0"/>
              </a:rPr>
              <a:t>_Gypsum </a:t>
            </a:r>
            <a:r>
              <a:rPr lang="es-EC" sz="1100" dirty="0" err="1">
                <a:latin typeface="Century Gothic" panose="020B0502020202020204" pitchFamily="34" charset="0"/>
              </a:rPr>
              <a:t>Board</a:t>
            </a:r>
            <a:r>
              <a:rPr lang="es-EC" sz="1100" dirty="0">
                <a:latin typeface="Century Gothic" panose="020B0502020202020204" pitchFamily="34" charset="0"/>
              </a:rPr>
              <a:t>: 0,019m</a:t>
            </a:r>
          </a:p>
          <a:p>
            <a:pPr marL="0" indent="0">
              <a:buNone/>
            </a:pPr>
            <a:r>
              <a:rPr lang="es-EC" sz="1100" b="1" dirty="0">
                <a:latin typeface="Century Gothic" panose="020B0502020202020204" pitchFamily="34" charset="0"/>
              </a:rPr>
              <a:t>2</a:t>
            </a:r>
            <a:r>
              <a:rPr lang="es-EC" sz="1100" dirty="0">
                <a:latin typeface="Century Gothic" panose="020B0502020202020204" pitchFamily="34" charset="0"/>
              </a:rPr>
              <a:t>_Air </a:t>
            </a:r>
            <a:r>
              <a:rPr lang="es-EC" sz="1100" dirty="0" err="1">
                <a:latin typeface="Century Gothic" panose="020B0502020202020204" pitchFamily="34" charset="0"/>
              </a:rPr>
              <a:t>Space</a:t>
            </a:r>
            <a:r>
              <a:rPr lang="es-EC" sz="1100" dirty="0">
                <a:latin typeface="Century Gothic" panose="020B0502020202020204" pitchFamily="34" charset="0"/>
              </a:rPr>
              <a:t>: 0,15 m2K/W</a:t>
            </a:r>
          </a:p>
          <a:p>
            <a:pPr marL="0" indent="0">
              <a:buNone/>
            </a:pPr>
            <a:r>
              <a:rPr lang="en-US" sz="1100" b="1" dirty="0">
                <a:latin typeface="Century Gothic" panose="020B0502020202020204" pitchFamily="34" charset="0"/>
              </a:rPr>
              <a:t>3</a:t>
            </a:r>
            <a:r>
              <a:rPr lang="en-US" sz="1100" dirty="0">
                <a:latin typeface="Century Gothic" panose="020B0502020202020204" pitchFamily="34" charset="0"/>
              </a:rPr>
              <a:t>_</a:t>
            </a:r>
            <a:r>
              <a:rPr lang="es-EC" sz="1100" dirty="0" err="1">
                <a:latin typeface="Century Gothic" panose="020B0502020202020204" pitchFamily="34" charset="0"/>
              </a:rPr>
              <a:t>Gypsum</a:t>
            </a:r>
            <a:r>
              <a:rPr lang="es-EC" sz="1100" dirty="0">
                <a:latin typeface="Century Gothic" panose="020B0502020202020204" pitchFamily="34" charset="0"/>
              </a:rPr>
              <a:t> </a:t>
            </a:r>
            <a:r>
              <a:rPr lang="es-EC" sz="1100" dirty="0" err="1">
                <a:latin typeface="Century Gothic" panose="020B0502020202020204" pitchFamily="34" charset="0"/>
              </a:rPr>
              <a:t>Board</a:t>
            </a:r>
            <a:r>
              <a:rPr lang="es-EC" sz="1100" dirty="0">
                <a:latin typeface="Century Gothic" panose="020B0502020202020204" pitchFamily="34" charset="0"/>
              </a:rPr>
              <a:t>: 0,019m</a:t>
            </a:r>
          </a:p>
          <a:p>
            <a:endParaRPr lang="es-EC" sz="1100" dirty="0">
              <a:latin typeface="Century Gothic" panose="020B0502020202020204" pitchFamily="34" charset="0"/>
            </a:endParaRPr>
          </a:p>
        </p:txBody>
      </p:sp>
      <p:sp>
        <p:nvSpPr>
          <p:cNvPr id="86" name="Marcador de contenido 2"/>
          <p:cNvSpPr txBox="1">
            <a:spLocks/>
          </p:cNvSpPr>
          <p:nvPr/>
        </p:nvSpPr>
        <p:spPr>
          <a:xfrm>
            <a:off x="2306631" y="6615871"/>
            <a:ext cx="337411" cy="2185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2</a:t>
            </a:r>
          </a:p>
        </p:txBody>
      </p:sp>
      <p:cxnSp>
        <p:nvCxnSpPr>
          <p:cNvPr id="87" name="Conector angular 86"/>
          <p:cNvCxnSpPr/>
          <p:nvPr/>
        </p:nvCxnSpPr>
        <p:spPr>
          <a:xfrm rot="16200000" flipH="1">
            <a:off x="2419416" y="6462871"/>
            <a:ext cx="370330" cy="243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88" name="Marcador de contenido 2"/>
          <p:cNvSpPr txBox="1">
            <a:spLocks/>
          </p:cNvSpPr>
          <p:nvPr/>
        </p:nvSpPr>
        <p:spPr>
          <a:xfrm>
            <a:off x="2486520" y="6627610"/>
            <a:ext cx="337411" cy="2185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3</a:t>
            </a:r>
          </a:p>
        </p:txBody>
      </p:sp>
      <p:sp>
        <p:nvSpPr>
          <p:cNvPr id="91" name="Marcador de contenido 2"/>
          <p:cNvSpPr txBox="1">
            <a:spLocks/>
          </p:cNvSpPr>
          <p:nvPr/>
        </p:nvSpPr>
        <p:spPr>
          <a:xfrm>
            <a:off x="5900084" y="5391064"/>
            <a:ext cx="337411" cy="2185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1</a:t>
            </a:r>
          </a:p>
        </p:txBody>
      </p:sp>
      <p:sp>
        <p:nvSpPr>
          <p:cNvPr id="92" name="Marcador de contenido 2"/>
          <p:cNvSpPr txBox="1">
            <a:spLocks/>
          </p:cNvSpPr>
          <p:nvPr/>
        </p:nvSpPr>
        <p:spPr>
          <a:xfrm>
            <a:off x="5583325" y="4490757"/>
            <a:ext cx="1882039" cy="2951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200" b="1" dirty="0">
                <a:latin typeface="Century Gothic" panose="020B0502020202020204" pitchFamily="34" charset="0"/>
              </a:rPr>
              <a:t>INT. FLOOR | CEILING</a:t>
            </a:r>
          </a:p>
          <a:p>
            <a:endParaRPr lang="es-EC" sz="1200" dirty="0">
              <a:latin typeface="Century Gothic" panose="020B0502020202020204" pitchFamily="34" charset="0"/>
            </a:endParaRPr>
          </a:p>
        </p:txBody>
      </p:sp>
      <p:sp>
        <p:nvSpPr>
          <p:cNvPr id="93" name="Rectángulo 92"/>
          <p:cNvSpPr/>
          <p:nvPr/>
        </p:nvSpPr>
        <p:spPr>
          <a:xfrm>
            <a:off x="5775034" y="5024208"/>
            <a:ext cx="897954" cy="11117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C"/>
          </a:p>
        </p:txBody>
      </p:sp>
      <p:cxnSp>
        <p:nvCxnSpPr>
          <p:cNvPr id="94" name="Conector angular 93"/>
          <p:cNvCxnSpPr/>
          <p:nvPr/>
        </p:nvCxnSpPr>
        <p:spPr>
          <a:xfrm rot="5400000">
            <a:off x="5998436" y="5235147"/>
            <a:ext cx="197134" cy="14846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95" name="Marcador de contenido 2"/>
          <p:cNvSpPr txBox="1">
            <a:spLocks/>
          </p:cNvSpPr>
          <p:nvPr/>
        </p:nvSpPr>
        <p:spPr>
          <a:xfrm>
            <a:off x="5675426" y="5561669"/>
            <a:ext cx="2492444" cy="10440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100" b="1" dirty="0">
                <a:latin typeface="Century Gothic" panose="020B0502020202020204" pitchFamily="34" charset="0"/>
              </a:rPr>
              <a:t>1</a:t>
            </a:r>
            <a:r>
              <a:rPr lang="es-EC" sz="1100" dirty="0">
                <a:latin typeface="Century Gothic" panose="020B0502020202020204" pitchFamily="34" charset="0"/>
              </a:rPr>
              <a:t>_Lightweight Concrete: 0,1016m</a:t>
            </a:r>
          </a:p>
          <a:p>
            <a:pPr marL="0" indent="0">
              <a:buNone/>
            </a:pPr>
            <a:r>
              <a:rPr lang="es-EC" sz="1100" b="1" dirty="0">
                <a:latin typeface="Century Gothic" panose="020B0502020202020204" pitchFamily="34" charset="0"/>
              </a:rPr>
              <a:t>2</a:t>
            </a:r>
            <a:r>
              <a:rPr lang="es-EC" sz="1100" dirty="0">
                <a:latin typeface="Century Gothic" panose="020B0502020202020204" pitchFamily="34" charset="0"/>
              </a:rPr>
              <a:t>_Ceiling air </a:t>
            </a:r>
            <a:r>
              <a:rPr lang="es-EC" sz="1100" dirty="0" err="1">
                <a:latin typeface="Century Gothic" panose="020B0502020202020204" pitchFamily="34" charset="0"/>
              </a:rPr>
              <a:t>space</a:t>
            </a:r>
            <a:r>
              <a:rPr lang="es-EC" sz="1100" dirty="0">
                <a:latin typeface="Century Gothic" panose="020B0502020202020204" pitchFamily="34" charset="0"/>
              </a:rPr>
              <a:t>: 0,18 m2K/W</a:t>
            </a:r>
          </a:p>
          <a:p>
            <a:pPr marL="0" indent="0">
              <a:buNone/>
            </a:pPr>
            <a:r>
              <a:rPr lang="en-US" sz="1100" b="1" dirty="0">
                <a:latin typeface="Century Gothic" panose="020B0502020202020204" pitchFamily="34" charset="0"/>
              </a:rPr>
              <a:t>3</a:t>
            </a:r>
            <a:r>
              <a:rPr lang="en-US" sz="1100" dirty="0">
                <a:latin typeface="Century Gothic" panose="020B0502020202020204" pitchFamily="34" charset="0"/>
              </a:rPr>
              <a:t>_</a:t>
            </a:r>
            <a:r>
              <a:rPr lang="es-EC" sz="1100" dirty="0" err="1">
                <a:latin typeface="Century Gothic" panose="020B0502020202020204" pitchFamily="34" charset="0"/>
              </a:rPr>
              <a:t>Acoustic</a:t>
            </a:r>
            <a:r>
              <a:rPr lang="es-EC" sz="1100" dirty="0">
                <a:latin typeface="Century Gothic" panose="020B0502020202020204" pitchFamily="34" charset="0"/>
              </a:rPr>
              <a:t> Tile: 0,0191m</a:t>
            </a:r>
          </a:p>
          <a:p>
            <a:pPr marL="0" indent="0">
              <a:buNone/>
            </a:pPr>
            <a:endParaRPr lang="es-EC" sz="1100" dirty="0">
              <a:latin typeface="Century Gothic" panose="020B0502020202020204" pitchFamily="34" charset="0"/>
            </a:endParaRPr>
          </a:p>
          <a:p>
            <a:pPr marL="0" indent="0">
              <a:buNone/>
            </a:pPr>
            <a:endParaRPr lang="es-EC" sz="1100" dirty="0">
              <a:latin typeface="Century Gothic" panose="020B0502020202020204" pitchFamily="34" charset="0"/>
            </a:endParaRPr>
          </a:p>
        </p:txBody>
      </p:sp>
      <p:sp>
        <p:nvSpPr>
          <p:cNvPr id="96" name="Marcador de contenido 2"/>
          <p:cNvSpPr txBox="1">
            <a:spLocks/>
          </p:cNvSpPr>
          <p:nvPr/>
        </p:nvSpPr>
        <p:spPr>
          <a:xfrm>
            <a:off x="6410985" y="4819005"/>
            <a:ext cx="337411" cy="2185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3</a:t>
            </a:r>
          </a:p>
        </p:txBody>
      </p:sp>
      <p:cxnSp>
        <p:nvCxnSpPr>
          <p:cNvPr id="97" name="Conector angular 96"/>
          <p:cNvCxnSpPr>
            <a:stCxn id="98" idx="3"/>
          </p:cNvCxnSpPr>
          <p:nvPr/>
        </p:nvCxnSpPr>
        <p:spPr>
          <a:xfrm>
            <a:off x="6671504" y="5224464"/>
            <a:ext cx="281896" cy="16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98" name="Rectángulo 97"/>
          <p:cNvSpPr/>
          <p:nvPr/>
        </p:nvSpPr>
        <p:spPr>
          <a:xfrm>
            <a:off x="5778782" y="5194086"/>
            <a:ext cx="892722" cy="60755"/>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C"/>
          </a:p>
        </p:txBody>
      </p:sp>
      <p:sp>
        <p:nvSpPr>
          <p:cNvPr id="104" name="Rectángulo 103"/>
          <p:cNvSpPr/>
          <p:nvPr/>
        </p:nvSpPr>
        <p:spPr>
          <a:xfrm flipV="1">
            <a:off x="5775828" y="5128727"/>
            <a:ext cx="899812" cy="59481"/>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C"/>
          </a:p>
        </p:txBody>
      </p:sp>
      <p:cxnSp>
        <p:nvCxnSpPr>
          <p:cNvPr id="105" name="Conector angular 104"/>
          <p:cNvCxnSpPr>
            <a:stCxn id="93" idx="0"/>
          </p:cNvCxnSpPr>
          <p:nvPr/>
        </p:nvCxnSpPr>
        <p:spPr>
          <a:xfrm rot="5400000" flipH="1" flipV="1">
            <a:off x="6295175" y="4866670"/>
            <a:ext cx="86375" cy="22870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10" name="Marcador de contenido 2"/>
          <p:cNvSpPr txBox="1">
            <a:spLocks/>
          </p:cNvSpPr>
          <p:nvPr/>
        </p:nvSpPr>
        <p:spPr>
          <a:xfrm>
            <a:off x="6892287" y="5121789"/>
            <a:ext cx="337411" cy="2185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2</a:t>
            </a:r>
          </a:p>
        </p:txBody>
      </p:sp>
      <p:sp>
        <p:nvSpPr>
          <p:cNvPr id="112" name="Marcador de contenido 2"/>
          <p:cNvSpPr txBox="1">
            <a:spLocks/>
          </p:cNvSpPr>
          <p:nvPr/>
        </p:nvSpPr>
        <p:spPr>
          <a:xfrm>
            <a:off x="9065689" y="4378256"/>
            <a:ext cx="953515" cy="295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latin typeface="Century Gothic" panose="020B0502020202020204" pitchFamily="34" charset="0"/>
              </a:rPr>
              <a:t>WINDOW</a:t>
            </a:r>
            <a:endParaRPr lang="es-EC" sz="1200" b="1" dirty="0">
              <a:latin typeface="Century Gothic" panose="020B0502020202020204" pitchFamily="34" charset="0"/>
            </a:endParaRPr>
          </a:p>
          <a:p>
            <a:endParaRPr lang="es-EC" sz="1200" dirty="0">
              <a:latin typeface="Century Gothic" panose="020B0502020202020204" pitchFamily="34" charset="0"/>
            </a:endParaRPr>
          </a:p>
        </p:txBody>
      </p:sp>
      <p:sp>
        <p:nvSpPr>
          <p:cNvPr id="113" name="Rectángulo 112"/>
          <p:cNvSpPr/>
          <p:nvPr/>
        </p:nvSpPr>
        <p:spPr>
          <a:xfrm>
            <a:off x="9458720" y="4825170"/>
            <a:ext cx="79432" cy="1408671"/>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C"/>
          </a:p>
        </p:txBody>
      </p:sp>
      <p:sp>
        <p:nvSpPr>
          <p:cNvPr id="118" name="Marcador de contenido 2"/>
          <p:cNvSpPr txBox="1">
            <a:spLocks/>
          </p:cNvSpPr>
          <p:nvPr/>
        </p:nvSpPr>
        <p:spPr>
          <a:xfrm>
            <a:off x="9524979" y="5252911"/>
            <a:ext cx="1133879" cy="2997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100" dirty="0" err="1">
                <a:latin typeface="Century Gothic" panose="020B0502020202020204" pitchFamily="34" charset="0"/>
              </a:rPr>
              <a:t>Glass</a:t>
            </a:r>
            <a:r>
              <a:rPr lang="es-EC" sz="1100" dirty="0">
                <a:latin typeface="Century Gothic" panose="020B0502020202020204" pitchFamily="34" charset="0"/>
              </a:rPr>
              <a:t>: 0,003m</a:t>
            </a:r>
          </a:p>
          <a:p>
            <a:endParaRPr lang="es-EC" sz="1100" dirty="0">
              <a:latin typeface="Century Gothic" panose="020B0502020202020204" pitchFamily="34" charset="0"/>
            </a:endParaRPr>
          </a:p>
        </p:txBody>
      </p:sp>
      <p:sp>
        <p:nvSpPr>
          <p:cNvPr id="70" name="Marcador de contenido 2"/>
          <p:cNvSpPr txBox="1">
            <a:spLocks/>
          </p:cNvSpPr>
          <p:nvPr/>
        </p:nvSpPr>
        <p:spPr>
          <a:xfrm>
            <a:off x="3395709" y="515845"/>
            <a:ext cx="2450880" cy="12600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C" sz="1100" dirty="0" err="1">
                <a:latin typeface="Century Gothic" panose="020B0502020202020204" pitchFamily="34" charset="0"/>
              </a:rPr>
              <a:t>Summer</a:t>
            </a:r>
            <a:r>
              <a:rPr lang="es-EC" sz="1100" dirty="0">
                <a:latin typeface="Century Gothic" panose="020B0502020202020204" pitchFamily="34" charset="0"/>
              </a:rPr>
              <a:t> </a:t>
            </a:r>
            <a:r>
              <a:rPr lang="es-EC" sz="1100" dirty="0" err="1">
                <a:latin typeface="Century Gothic" panose="020B0502020202020204" pitchFamily="34" charset="0"/>
              </a:rPr>
              <a:t>Design</a:t>
            </a:r>
            <a:r>
              <a:rPr lang="es-EC" sz="1100" dirty="0">
                <a:latin typeface="Century Gothic" panose="020B0502020202020204" pitchFamily="34" charset="0"/>
              </a:rPr>
              <a:t> Day: 21 | JUL</a:t>
            </a:r>
          </a:p>
          <a:p>
            <a:r>
              <a:rPr lang="es-EC" sz="1100" dirty="0">
                <a:latin typeface="Century Gothic" panose="020B0502020202020204" pitchFamily="34" charset="0"/>
              </a:rPr>
              <a:t>Winter </a:t>
            </a:r>
            <a:r>
              <a:rPr lang="es-EC" sz="1100" dirty="0" err="1">
                <a:latin typeface="Century Gothic" panose="020B0502020202020204" pitchFamily="34" charset="0"/>
              </a:rPr>
              <a:t>Design</a:t>
            </a:r>
            <a:r>
              <a:rPr lang="es-EC" sz="1100" dirty="0">
                <a:latin typeface="Century Gothic" panose="020B0502020202020204" pitchFamily="34" charset="0"/>
              </a:rPr>
              <a:t> Day: 21 | JAN</a:t>
            </a:r>
          </a:p>
          <a:p>
            <a:r>
              <a:rPr lang="es-EC" sz="1100" dirty="0">
                <a:latin typeface="Century Gothic" panose="020B0502020202020204" pitchFamily="34" charset="0"/>
              </a:rPr>
              <a:t>Max. </a:t>
            </a:r>
            <a:r>
              <a:rPr lang="es-EC" sz="1100" dirty="0" err="1">
                <a:latin typeface="Century Gothic" panose="020B0502020202020204" pitchFamily="34" charset="0"/>
              </a:rPr>
              <a:t>Temperature</a:t>
            </a:r>
            <a:r>
              <a:rPr lang="es-EC" sz="1100" dirty="0">
                <a:latin typeface="Century Gothic" panose="020B0502020202020204" pitchFamily="34" charset="0"/>
              </a:rPr>
              <a:t>: 26.8° C</a:t>
            </a:r>
          </a:p>
          <a:p>
            <a:r>
              <a:rPr lang="es-EC" sz="1100" dirty="0">
                <a:latin typeface="Century Gothic" panose="020B0502020202020204" pitchFamily="34" charset="0"/>
              </a:rPr>
              <a:t>Min. </a:t>
            </a:r>
            <a:r>
              <a:rPr lang="es-EC" sz="1100" dirty="0" err="1">
                <a:latin typeface="Century Gothic" panose="020B0502020202020204" pitchFamily="34" charset="0"/>
              </a:rPr>
              <a:t>Temperature</a:t>
            </a:r>
            <a:r>
              <a:rPr lang="es-EC" sz="1100" dirty="0">
                <a:latin typeface="Century Gothic" panose="020B0502020202020204" pitchFamily="34" charset="0"/>
              </a:rPr>
              <a:t>: -17.0 °C</a:t>
            </a:r>
          </a:p>
          <a:p>
            <a:endParaRPr lang="es-EC" sz="1100" dirty="0">
              <a:latin typeface="Century Gothic" panose="020B0502020202020204" pitchFamily="34" charset="0"/>
            </a:endParaRPr>
          </a:p>
        </p:txBody>
      </p:sp>
      <p:pic>
        <p:nvPicPr>
          <p:cNvPr id="9" name="Imagen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99211" y="285262"/>
            <a:ext cx="5306112" cy="1599616"/>
          </a:xfrm>
          <a:prstGeom prst="rect">
            <a:avLst/>
          </a:prstGeom>
        </p:spPr>
      </p:pic>
      <p:sp>
        <p:nvSpPr>
          <p:cNvPr id="71" name="Título 1"/>
          <p:cNvSpPr txBox="1">
            <a:spLocks/>
          </p:cNvSpPr>
          <p:nvPr/>
        </p:nvSpPr>
        <p:spPr>
          <a:xfrm rot="16200000">
            <a:off x="-2542257" y="3157893"/>
            <a:ext cx="6626571" cy="5436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C" sz="2800" b="1" dirty="0">
                <a:solidFill>
                  <a:schemeClr val="bg2">
                    <a:lumMod val="50000"/>
                  </a:schemeClr>
                </a:solidFill>
                <a:latin typeface="Century Gothic" panose="020B0502020202020204" pitchFamily="34" charset="0"/>
              </a:rPr>
              <a:t>MEDIUM INSULATION</a:t>
            </a:r>
          </a:p>
        </p:txBody>
      </p:sp>
      <p:sp>
        <p:nvSpPr>
          <p:cNvPr id="74" name="Marcador de contenido 2"/>
          <p:cNvSpPr txBox="1">
            <a:spLocks/>
          </p:cNvSpPr>
          <p:nvPr/>
        </p:nvSpPr>
        <p:spPr>
          <a:xfrm>
            <a:off x="2882975" y="2632373"/>
            <a:ext cx="1964327" cy="9482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100" b="1" dirty="0">
                <a:latin typeface="Century Gothic" panose="020B0502020202020204" pitchFamily="34" charset="0"/>
              </a:rPr>
              <a:t>1</a:t>
            </a:r>
            <a:r>
              <a:rPr lang="es-EC" sz="1100" dirty="0">
                <a:latin typeface="Century Gothic" panose="020B0502020202020204" pitchFamily="34" charset="0"/>
              </a:rPr>
              <a:t>_Stucco: 0,0253m</a:t>
            </a:r>
          </a:p>
          <a:p>
            <a:pPr marL="0" indent="0">
              <a:buNone/>
            </a:pPr>
            <a:r>
              <a:rPr lang="es-EC" sz="1100" b="1" dirty="0">
                <a:latin typeface="Century Gothic" panose="020B0502020202020204" pitchFamily="34" charset="0"/>
              </a:rPr>
              <a:t>2</a:t>
            </a:r>
            <a:r>
              <a:rPr lang="es-EC" sz="1100" dirty="0">
                <a:latin typeface="Century Gothic" panose="020B0502020202020204" pitchFamily="34" charset="0"/>
              </a:rPr>
              <a:t>_Concrete: 0,0253m</a:t>
            </a:r>
          </a:p>
          <a:p>
            <a:pPr marL="0" indent="0">
              <a:buNone/>
            </a:pPr>
            <a:r>
              <a:rPr lang="en-US" sz="1100" b="1" dirty="0">
                <a:latin typeface="Century Gothic" panose="020B0502020202020204" pitchFamily="34" charset="0"/>
              </a:rPr>
              <a:t>3</a:t>
            </a:r>
            <a:r>
              <a:rPr lang="en-US" sz="1100" dirty="0">
                <a:latin typeface="Century Gothic" panose="020B0502020202020204" pitchFamily="34" charset="0"/>
              </a:rPr>
              <a:t>_Wall Insulation: 0,0681m</a:t>
            </a:r>
          </a:p>
          <a:p>
            <a:pPr marL="0" indent="0">
              <a:buNone/>
            </a:pPr>
            <a:r>
              <a:rPr lang="en-US" sz="1100" b="1" dirty="0">
                <a:latin typeface="Century Gothic" panose="020B0502020202020204" pitchFamily="34" charset="0"/>
              </a:rPr>
              <a:t>4</a:t>
            </a:r>
            <a:r>
              <a:rPr lang="en-US" sz="1100" dirty="0">
                <a:latin typeface="Century Gothic" panose="020B0502020202020204" pitchFamily="34" charset="0"/>
              </a:rPr>
              <a:t>_Gypsum: 0,0127m</a:t>
            </a:r>
            <a:endParaRPr lang="es-EC" sz="1100" dirty="0">
              <a:latin typeface="Century Gothic" panose="020B0502020202020204" pitchFamily="34" charset="0"/>
            </a:endParaRPr>
          </a:p>
          <a:p>
            <a:endParaRPr lang="es-EC" sz="1100" dirty="0">
              <a:latin typeface="Century Gothic" panose="020B0502020202020204" pitchFamily="34" charset="0"/>
            </a:endParaRPr>
          </a:p>
        </p:txBody>
      </p:sp>
      <p:sp>
        <p:nvSpPr>
          <p:cNvPr id="75" name="Marcador de contenido 2"/>
          <p:cNvSpPr txBox="1">
            <a:spLocks/>
          </p:cNvSpPr>
          <p:nvPr/>
        </p:nvSpPr>
        <p:spPr>
          <a:xfrm>
            <a:off x="8850806" y="3106512"/>
            <a:ext cx="2332406" cy="6922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100" b="1" dirty="0">
                <a:latin typeface="Century Gothic" panose="020B0502020202020204" pitchFamily="34" charset="0"/>
              </a:rPr>
              <a:t>1</a:t>
            </a:r>
            <a:r>
              <a:rPr lang="es-EC" sz="1100" dirty="0">
                <a:latin typeface="Century Gothic" panose="020B0502020202020204" pitchFamily="34" charset="0"/>
              </a:rPr>
              <a:t>_Metal </a:t>
            </a:r>
            <a:r>
              <a:rPr lang="es-EC" sz="1100" dirty="0" err="1">
                <a:latin typeface="Century Gothic" panose="020B0502020202020204" pitchFamily="34" charset="0"/>
              </a:rPr>
              <a:t>Decking</a:t>
            </a:r>
            <a:r>
              <a:rPr lang="es-EC" sz="1100" dirty="0">
                <a:latin typeface="Century Gothic" panose="020B0502020202020204" pitchFamily="34" charset="0"/>
              </a:rPr>
              <a:t>: 0,0015m</a:t>
            </a:r>
          </a:p>
          <a:p>
            <a:pPr marL="0" indent="0">
              <a:buNone/>
            </a:pPr>
            <a:r>
              <a:rPr lang="es-EC" sz="1100" b="1" dirty="0">
                <a:latin typeface="Century Gothic" panose="020B0502020202020204" pitchFamily="34" charset="0"/>
              </a:rPr>
              <a:t>2</a:t>
            </a:r>
            <a:r>
              <a:rPr lang="es-EC" sz="1100" dirty="0">
                <a:latin typeface="Century Gothic" panose="020B0502020202020204" pitchFamily="34" charset="0"/>
              </a:rPr>
              <a:t>_Roof </a:t>
            </a:r>
            <a:r>
              <a:rPr lang="es-EC" sz="1100" dirty="0" err="1">
                <a:latin typeface="Century Gothic" panose="020B0502020202020204" pitchFamily="34" charset="0"/>
              </a:rPr>
              <a:t>Insulation</a:t>
            </a:r>
            <a:r>
              <a:rPr lang="es-EC" sz="1100" dirty="0">
                <a:latin typeface="Century Gothic" panose="020B0502020202020204" pitchFamily="34" charset="0"/>
              </a:rPr>
              <a:t>: 0,2105m</a:t>
            </a:r>
          </a:p>
          <a:p>
            <a:pPr marL="0" indent="0">
              <a:buNone/>
            </a:pPr>
            <a:r>
              <a:rPr lang="en-US" sz="1100" b="1" dirty="0">
                <a:latin typeface="Century Gothic" panose="020B0502020202020204" pitchFamily="34" charset="0"/>
              </a:rPr>
              <a:t>3_</a:t>
            </a:r>
            <a:r>
              <a:rPr lang="en-US" sz="1100" dirty="0">
                <a:latin typeface="Century Gothic" panose="020B0502020202020204" pitchFamily="34" charset="0"/>
              </a:rPr>
              <a:t>Roof </a:t>
            </a:r>
            <a:r>
              <a:rPr lang="en-US" sz="1100" dirty="0" err="1">
                <a:latin typeface="Century Gothic" panose="020B0502020202020204" pitchFamily="34" charset="0"/>
              </a:rPr>
              <a:t>Membram</a:t>
            </a:r>
            <a:r>
              <a:rPr lang="en-US" sz="1100" dirty="0">
                <a:latin typeface="Century Gothic" panose="020B0502020202020204" pitchFamily="34" charset="0"/>
              </a:rPr>
              <a:t>: 0,0095m</a:t>
            </a:r>
            <a:endParaRPr lang="es-EC" sz="1100" b="1" dirty="0">
              <a:latin typeface="Century Gothic" panose="020B0502020202020204" pitchFamily="34" charset="0"/>
            </a:endParaRPr>
          </a:p>
        </p:txBody>
      </p:sp>
    </p:spTree>
    <p:extLst>
      <p:ext uri="{BB962C8B-B14F-4D97-AF65-F5344CB8AC3E}">
        <p14:creationId xmlns:p14="http://schemas.microsoft.com/office/powerpoint/2010/main" val="30270071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1458832" y="0"/>
            <a:ext cx="733168" cy="685800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s-EC"/>
          </a:p>
        </p:txBody>
      </p:sp>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414687" y="5080687"/>
            <a:ext cx="2821459" cy="733166"/>
          </a:xfrm>
          <a:prstGeom prst="rect">
            <a:avLst/>
          </a:prstGeom>
        </p:spPr>
      </p:pic>
      <p:sp>
        <p:nvSpPr>
          <p:cNvPr id="11" name="Título 1"/>
          <p:cNvSpPr txBox="1">
            <a:spLocks/>
          </p:cNvSpPr>
          <p:nvPr/>
        </p:nvSpPr>
        <p:spPr>
          <a:xfrm rot="16200000">
            <a:off x="-2981711" y="3206961"/>
            <a:ext cx="6626571" cy="5436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C" sz="2800" dirty="0">
                <a:solidFill>
                  <a:schemeClr val="bg2">
                    <a:lumMod val="50000"/>
                  </a:schemeClr>
                </a:solidFill>
                <a:latin typeface="Century Gothic" panose="020B0502020202020204" pitchFamily="34" charset="0"/>
              </a:rPr>
              <a:t>CASE LOCATION 3.1: </a:t>
            </a:r>
            <a:r>
              <a:rPr lang="es-EC" sz="2800" b="1" dirty="0">
                <a:solidFill>
                  <a:schemeClr val="bg2">
                    <a:lumMod val="50000"/>
                  </a:schemeClr>
                </a:solidFill>
                <a:latin typeface="Century Gothic" panose="020B0502020202020204" pitchFamily="34" charset="0"/>
              </a:rPr>
              <a:t>OSLO - NRW</a:t>
            </a:r>
          </a:p>
        </p:txBody>
      </p:sp>
      <p:sp>
        <p:nvSpPr>
          <p:cNvPr id="12" name="Título 1"/>
          <p:cNvSpPr txBox="1">
            <a:spLocks/>
          </p:cNvSpPr>
          <p:nvPr/>
        </p:nvSpPr>
        <p:spPr>
          <a:xfrm rot="16200000">
            <a:off x="-2542257" y="3157893"/>
            <a:ext cx="6626571" cy="5436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C" sz="2800" b="1" dirty="0">
                <a:solidFill>
                  <a:schemeClr val="bg2">
                    <a:lumMod val="50000"/>
                  </a:schemeClr>
                </a:solidFill>
                <a:latin typeface="Century Gothic" panose="020B0502020202020204" pitchFamily="34" charset="0"/>
              </a:rPr>
              <a:t>MEDIUM INSULATION</a:t>
            </a: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2280" y="104660"/>
            <a:ext cx="6498290" cy="4542569"/>
          </a:xfrm>
          <a:prstGeom prst="rect">
            <a:avLst/>
          </a:prstGeom>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9700" y="4647229"/>
            <a:ext cx="7400001" cy="1867962"/>
          </a:xfrm>
          <a:prstGeom prst="rect">
            <a:avLst/>
          </a:prstGeom>
        </p:spPr>
      </p:pic>
      <p:pic>
        <p:nvPicPr>
          <p:cNvPr id="10" name="Imagen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4772" y="4620466"/>
            <a:ext cx="2888419" cy="2237272"/>
          </a:xfrm>
          <a:prstGeom prst="rect">
            <a:avLst/>
          </a:prstGeom>
        </p:spPr>
      </p:pic>
      <p:pic>
        <p:nvPicPr>
          <p:cNvPr id="13" name="Imagen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3499" y="146682"/>
            <a:ext cx="2829692" cy="2179188"/>
          </a:xfrm>
          <a:prstGeom prst="rect">
            <a:avLst/>
          </a:prstGeom>
        </p:spPr>
      </p:pic>
      <p:pic>
        <p:nvPicPr>
          <p:cNvPr id="14" name="Imagen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92070" y="2325870"/>
            <a:ext cx="2633821" cy="2246262"/>
          </a:xfrm>
          <a:prstGeom prst="rect">
            <a:avLst/>
          </a:prstGeom>
        </p:spPr>
      </p:pic>
    </p:spTree>
    <p:extLst>
      <p:ext uri="{BB962C8B-B14F-4D97-AF65-F5344CB8AC3E}">
        <p14:creationId xmlns:p14="http://schemas.microsoft.com/office/powerpoint/2010/main" val="3585968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1458832" y="0"/>
            <a:ext cx="733168" cy="685800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s-EC"/>
          </a:p>
        </p:txBody>
      </p:sp>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414687" y="5080687"/>
            <a:ext cx="2821459" cy="733166"/>
          </a:xfrm>
          <a:prstGeom prst="rect">
            <a:avLst/>
          </a:prstGeom>
        </p:spPr>
      </p:pic>
      <p:sp>
        <p:nvSpPr>
          <p:cNvPr id="14" name="Título 1"/>
          <p:cNvSpPr txBox="1">
            <a:spLocks/>
          </p:cNvSpPr>
          <p:nvPr/>
        </p:nvSpPr>
        <p:spPr>
          <a:xfrm rot="16200000">
            <a:off x="-2981711" y="3206961"/>
            <a:ext cx="6626571" cy="5436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C" sz="2800" dirty="0">
                <a:solidFill>
                  <a:schemeClr val="bg2">
                    <a:lumMod val="50000"/>
                  </a:schemeClr>
                </a:solidFill>
                <a:latin typeface="Century Gothic" panose="020B0502020202020204" pitchFamily="34" charset="0"/>
              </a:rPr>
              <a:t>CASE LOCATION 3.1: </a:t>
            </a:r>
            <a:r>
              <a:rPr lang="es-EC" sz="2800" b="1" dirty="0">
                <a:solidFill>
                  <a:schemeClr val="bg2">
                    <a:lumMod val="50000"/>
                  </a:schemeClr>
                </a:solidFill>
                <a:latin typeface="Century Gothic" panose="020B0502020202020204" pitchFamily="34" charset="0"/>
              </a:rPr>
              <a:t>OSLO - NRW</a:t>
            </a:r>
          </a:p>
        </p:txBody>
      </p:sp>
      <p:sp>
        <p:nvSpPr>
          <p:cNvPr id="15" name="Título 1"/>
          <p:cNvSpPr txBox="1">
            <a:spLocks/>
          </p:cNvSpPr>
          <p:nvPr/>
        </p:nvSpPr>
        <p:spPr>
          <a:xfrm rot="16200000">
            <a:off x="-2542257" y="3157893"/>
            <a:ext cx="6626571" cy="5436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C" sz="2800" b="1" dirty="0">
                <a:solidFill>
                  <a:schemeClr val="bg2">
                    <a:lumMod val="50000"/>
                  </a:schemeClr>
                </a:solidFill>
                <a:latin typeface="Century Gothic" panose="020B0502020202020204" pitchFamily="34" charset="0"/>
              </a:rPr>
              <a:t>MEDIUM INSULATION</a:t>
            </a:r>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712" y="1672911"/>
            <a:ext cx="5075844" cy="1930599"/>
          </a:xfrm>
          <a:prstGeom prst="rect">
            <a:avLst/>
          </a:prstGeom>
        </p:spPr>
      </p:pic>
      <p:pic>
        <p:nvPicPr>
          <p:cNvPr id="8" name="Imagen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9556" y="3672847"/>
            <a:ext cx="5439275" cy="2222721"/>
          </a:xfrm>
          <a:prstGeom prst="rect">
            <a:avLst/>
          </a:prstGeom>
        </p:spPr>
      </p:pic>
      <p:pic>
        <p:nvPicPr>
          <p:cNvPr id="10" name="Imagen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8185" y="4040350"/>
            <a:ext cx="4942563" cy="1855218"/>
          </a:xfrm>
          <a:prstGeom prst="rect">
            <a:avLst/>
          </a:prstGeom>
        </p:spPr>
      </p:pic>
      <p:pic>
        <p:nvPicPr>
          <p:cNvPr id="11" name="Imagen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8397" y="1366987"/>
            <a:ext cx="5560434" cy="2394291"/>
          </a:xfrm>
          <a:prstGeom prst="rect">
            <a:avLst/>
          </a:prstGeom>
        </p:spPr>
      </p:pic>
    </p:spTree>
    <p:extLst>
      <p:ext uri="{BB962C8B-B14F-4D97-AF65-F5344CB8AC3E}">
        <p14:creationId xmlns:p14="http://schemas.microsoft.com/office/powerpoint/2010/main" val="1032462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1458832" y="0"/>
            <a:ext cx="733168" cy="685800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s-EC"/>
          </a:p>
        </p:txBody>
      </p:sp>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414687" y="5080687"/>
            <a:ext cx="2821459" cy="733166"/>
          </a:xfrm>
          <a:prstGeom prst="rect">
            <a:avLst/>
          </a:prstGeom>
        </p:spPr>
      </p:pic>
      <p:sp>
        <p:nvSpPr>
          <p:cNvPr id="6" name="Título 1"/>
          <p:cNvSpPr txBox="1">
            <a:spLocks/>
          </p:cNvSpPr>
          <p:nvPr/>
        </p:nvSpPr>
        <p:spPr>
          <a:xfrm rot="16200000">
            <a:off x="-2981711" y="3206961"/>
            <a:ext cx="6626571" cy="5436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C" sz="2800" dirty="0">
                <a:solidFill>
                  <a:schemeClr val="bg2">
                    <a:lumMod val="50000"/>
                  </a:schemeClr>
                </a:solidFill>
                <a:latin typeface="Century Gothic" panose="020B0502020202020204" pitchFamily="34" charset="0"/>
              </a:rPr>
              <a:t>CASE LOCATION 3.1: </a:t>
            </a:r>
            <a:r>
              <a:rPr lang="es-EC" sz="2800" b="1" dirty="0">
                <a:solidFill>
                  <a:schemeClr val="bg2">
                    <a:lumMod val="50000"/>
                  </a:schemeClr>
                </a:solidFill>
                <a:latin typeface="Century Gothic" panose="020B0502020202020204" pitchFamily="34" charset="0"/>
              </a:rPr>
              <a:t>OSLO - NRW</a:t>
            </a:r>
          </a:p>
        </p:txBody>
      </p:sp>
      <p:sp>
        <p:nvSpPr>
          <p:cNvPr id="7" name="Marcador de contenido 2"/>
          <p:cNvSpPr>
            <a:spLocks noGrp="1"/>
          </p:cNvSpPr>
          <p:nvPr>
            <p:ph idx="1"/>
          </p:nvPr>
        </p:nvSpPr>
        <p:spPr>
          <a:xfrm>
            <a:off x="1503057" y="570608"/>
            <a:ext cx="1750889" cy="926581"/>
          </a:xfrm>
        </p:spPr>
        <p:txBody>
          <a:bodyPr>
            <a:normAutofit lnSpcReduction="10000"/>
          </a:bodyPr>
          <a:lstStyle/>
          <a:p>
            <a:r>
              <a:rPr lang="es-EC" sz="1100" dirty="0" err="1">
                <a:latin typeface="Century Gothic" panose="020B0502020202020204" pitchFamily="34" charset="0"/>
              </a:rPr>
              <a:t>Latitude</a:t>
            </a:r>
            <a:r>
              <a:rPr lang="es-EC" sz="1100" dirty="0">
                <a:latin typeface="Century Gothic" panose="020B0502020202020204" pitchFamily="34" charset="0"/>
              </a:rPr>
              <a:t>: 59.9°</a:t>
            </a:r>
          </a:p>
          <a:p>
            <a:r>
              <a:rPr lang="es-EC" sz="1100" dirty="0" err="1">
                <a:latin typeface="Century Gothic" panose="020B0502020202020204" pitchFamily="34" charset="0"/>
              </a:rPr>
              <a:t>Longitude</a:t>
            </a:r>
            <a:r>
              <a:rPr lang="es-EC" sz="1100" dirty="0">
                <a:latin typeface="Century Gothic" panose="020B0502020202020204" pitchFamily="34" charset="0"/>
              </a:rPr>
              <a:t>: 10.62°</a:t>
            </a:r>
          </a:p>
          <a:p>
            <a:r>
              <a:rPr lang="es-EC" sz="1100" dirty="0" err="1">
                <a:latin typeface="Century Gothic" panose="020B0502020202020204" pitchFamily="34" charset="0"/>
              </a:rPr>
              <a:t>Elevation</a:t>
            </a:r>
            <a:r>
              <a:rPr lang="es-EC" sz="1100" dirty="0">
                <a:latin typeface="Century Gothic" panose="020B0502020202020204" pitchFamily="34" charset="0"/>
              </a:rPr>
              <a:t>: 17 </a:t>
            </a:r>
            <a:r>
              <a:rPr lang="es-EC" sz="1100" dirty="0" err="1">
                <a:latin typeface="Century Gothic" panose="020B0502020202020204" pitchFamily="34" charset="0"/>
              </a:rPr>
              <a:t>meters</a:t>
            </a:r>
            <a:r>
              <a:rPr lang="es-EC" sz="1100" dirty="0">
                <a:latin typeface="Century Gothic" panose="020B0502020202020204" pitchFamily="34" charset="0"/>
              </a:rPr>
              <a:t> </a:t>
            </a:r>
            <a:r>
              <a:rPr lang="es-EC" sz="1100" dirty="0" err="1">
                <a:latin typeface="Century Gothic" panose="020B0502020202020204" pitchFamily="34" charset="0"/>
              </a:rPr>
              <a:t>above</a:t>
            </a:r>
            <a:r>
              <a:rPr lang="es-EC" sz="1100" dirty="0">
                <a:latin typeface="Century Gothic" panose="020B0502020202020204" pitchFamily="34" charset="0"/>
              </a:rPr>
              <a:t> sea</a:t>
            </a:r>
          </a:p>
          <a:p>
            <a:pPr marL="0" indent="0">
              <a:buNone/>
            </a:pPr>
            <a:endParaRPr lang="es-EC" sz="1100" dirty="0">
              <a:latin typeface="Century Gothic" panose="020B0502020202020204" pitchFamily="34" charset="0"/>
            </a:endParaRPr>
          </a:p>
        </p:txBody>
      </p:sp>
      <p:sp>
        <p:nvSpPr>
          <p:cNvPr id="8" name="Marcador de contenido 2"/>
          <p:cNvSpPr txBox="1">
            <a:spLocks/>
          </p:cNvSpPr>
          <p:nvPr/>
        </p:nvSpPr>
        <p:spPr>
          <a:xfrm rot="16200000">
            <a:off x="43054" y="691047"/>
            <a:ext cx="2174794" cy="295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200" b="1" dirty="0">
                <a:latin typeface="Century Gothic" panose="020B0502020202020204" pitchFamily="34" charset="0"/>
              </a:rPr>
              <a:t>SITE CHARACTERISTICS</a:t>
            </a:r>
          </a:p>
          <a:p>
            <a:endParaRPr lang="es-EC" sz="1200" dirty="0">
              <a:latin typeface="Century Gothic" panose="020B0502020202020204" pitchFamily="34" charset="0"/>
            </a:endParaRPr>
          </a:p>
        </p:txBody>
      </p:sp>
      <p:cxnSp>
        <p:nvCxnSpPr>
          <p:cNvPr id="3" name="Conector recto 2"/>
          <p:cNvCxnSpPr/>
          <p:nvPr/>
        </p:nvCxnSpPr>
        <p:spPr>
          <a:xfrm>
            <a:off x="1375388" y="234409"/>
            <a:ext cx="0" cy="1585100"/>
          </a:xfrm>
          <a:prstGeom prst="line">
            <a:avLst/>
          </a:prstGeom>
        </p:spPr>
        <p:style>
          <a:lnRef idx="1">
            <a:schemeClr val="dk1"/>
          </a:lnRef>
          <a:fillRef idx="0">
            <a:schemeClr val="dk1"/>
          </a:fillRef>
          <a:effectRef idx="0">
            <a:schemeClr val="dk1"/>
          </a:effectRef>
          <a:fontRef idx="minor">
            <a:schemeClr val="tx1"/>
          </a:fontRef>
        </p:style>
      </p:cxnSp>
      <p:sp>
        <p:nvSpPr>
          <p:cNvPr id="12" name="Marcador de contenido 2"/>
          <p:cNvSpPr txBox="1">
            <a:spLocks/>
          </p:cNvSpPr>
          <p:nvPr/>
        </p:nvSpPr>
        <p:spPr>
          <a:xfrm>
            <a:off x="1375388" y="4160714"/>
            <a:ext cx="337411" cy="2185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1</a:t>
            </a:r>
          </a:p>
        </p:txBody>
      </p:sp>
      <p:sp>
        <p:nvSpPr>
          <p:cNvPr id="13" name="Marcador de contenido 2"/>
          <p:cNvSpPr txBox="1">
            <a:spLocks/>
          </p:cNvSpPr>
          <p:nvPr/>
        </p:nvSpPr>
        <p:spPr>
          <a:xfrm rot="16200000">
            <a:off x="-432444" y="4072186"/>
            <a:ext cx="3212994" cy="295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200" b="1" dirty="0">
                <a:latin typeface="Century Gothic" panose="020B0502020202020204" pitchFamily="34" charset="0"/>
              </a:rPr>
              <a:t>CONSTRUCTION CHARACTERISTICS</a:t>
            </a:r>
          </a:p>
          <a:p>
            <a:endParaRPr lang="es-EC" sz="1200" dirty="0">
              <a:latin typeface="Century Gothic" panose="020B0502020202020204" pitchFamily="34" charset="0"/>
            </a:endParaRPr>
          </a:p>
        </p:txBody>
      </p:sp>
      <p:cxnSp>
        <p:nvCxnSpPr>
          <p:cNvPr id="14" name="Conector recto 13"/>
          <p:cNvCxnSpPr/>
          <p:nvPr/>
        </p:nvCxnSpPr>
        <p:spPr>
          <a:xfrm>
            <a:off x="1375388" y="2105025"/>
            <a:ext cx="0" cy="4544230"/>
          </a:xfrm>
          <a:prstGeom prst="line">
            <a:avLst/>
          </a:prstGeom>
        </p:spPr>
        <p:style>
          <a:lnRef idx="1">
            <a:schemeClr val="dk1"/>
          </a:lnRef>
          <a:fillRef idx="0">
            <a:schemeClr val="dk1"/>
          </a:fillRef>
          <a:effectRef idx="0">
            <a:schemeClr val="dk1"/>
          </a:effectRef>
          <a:fontRef idx="minor">
            <a:schemeClr val="tx1"/>
          </a:fontRef>
        </p:style>
      </p:cxnSp>
      <p:sp>
        <p:nvSpPr>
          <p:cNvPr id="17" name="Marcador de contenido 2"/>
          <p:cNvSpPr txBox="1">
            <a:spLocks/>
          </p:cNvSpPr>
          <p:nvPr/>
        </p:nvSpPr>
        <p:spPr>
          <a:xfrm>
            <a:off x="2004713" y="2035599"/>
            <a:ext cx="953515" cy="295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200" b="1" dirty="0">
                <a:latin typeface="Century Gothic" panose="020B0502020202020204" pitchFamily="34" charset="0"/>
              </a:rPr>
              <a:t>EXT. WALL</a:t>
            </a:r>
          </a:p>
          <a:p>
            <a:endParaRPr lang="es-EC" sz="1200" dirty="0">
              <a:latin typeface="Century Gothic" panose="020B0502020202020204" pitchFamily="34" charset="0"/>
            </a:endParaRPr>
          </a:p>
        </p:txBody>
      </p:sp>
      <p:sp>
        <p:nvSpPr>
          <p:cNvPr id="18" name="Rectángulo 17"/>
          <p:cNvSpPr/>
          <p:nvPr/>
        </p:nvSpPr>
        <p:spPr>
          <a:xfrm>
            <a:off x="2209237" y="2402179"/>
            <a:ext cx="79432" cy="1408671"/>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C"/>
          </a:p>
        </p:txBody>
      </p:sp>
      <p:sp>
        <p:nvSpPr>
          <p:cNvPr id="20" name="Rectángulo 19"/>
          <p:cNvSpPr/>
          <p:nvPr/>
        </p:nvSpPr>
        <p:spPr>
          <a:xfrm>
            <a:off x="2501470" y="2402178"/>
            <a:ext cx="111001" cy="1408671"/>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C"/>
          </a:p>
        </p:txBody>
      </p:sp>
      <p:sp>
        <p:nvSpPr>
          <p:cNvPr id="21" name="Rectángulo 20"/>
          <p:cNvSpPr/>
          <p:nvPr/>
        </p:nvSpPr>
        <p:spPr>
          <a:xfrm>
            <a:off x="2623655" y="2402178"/>
            <a:ext cx="45719" cy="140867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C"/>
          </a:p>
        </p:txBody>
      </p:sp>
      <p:sp>
        <p:nvSpPr>
          <p:cNvPr id="19" name="Rectángulo 18"/>
          <p:cNvSpPr/>
          <p:nvPr/>
        </p:nvSpPr>
        <p:spPr>
          <a:xfrm>
            <a:off x="2299852" y="2405943"/>
            <a:ext cx="190434" cy="140867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C"/>
          </a:p>
        </p:txBody>
      </p:sp>
      <p:cxnSp>
        <p:nvCxnSpPr>
          <p:cNvPr id="24" name="Conector angular 23"/>
          <p:cNvCxnSpPr>
            <a:stCxn id="18" idx="2"/>
          </p:cNvCxnSpPr>
          <p:nvPr/>
        </p:nvCxnSpPr>
        <p:spPr>
          <a:xfrm rot="5400000">
            <a:off x="2003142" y="3914903"/>
            <a:ext cx="349864" cy="14175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26" name="Conector angular 25"/>
          <p:cNvCxnSpPr/>
          <p:nvPr/>
        </p:nvCxnSpPr>
        <p:spPr>
          <a:xfrm rot="16200000" flipH="1">
            <a:off x="2207371" y="3982687"/>
            <a:ext cx="370330" cy="243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36" name="Marcador de contenido 2"/>
          <p:cNvSpPr txBox="1">
            <a:spLocks/>
          </p:cNvSpPr>
          <p:nvPr/>
        </p:nvSpPr>
        <p:spPr>
          <a:xfrm>
            <a:off x="2275060" y="4160713"/>
            <a:ext cx="337411" cy="2185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2</a:t>
            </a:r>
          </a:p>
        </p:txBody>
      </p:sp>
      <p:cxnSp>
        <p:nvCxnSpPr>
          <p:cNvPr id="38" name="Conector angular 37"/>
          <p:cNvCxnSpPr/>
          <p:nvPr/>
        </p:nvCxnSpPr>
        <p:spPr>
          <a:xfrm rot="16200000" flipH="1">
            <a:off x="2387845" y="4007713"/>
            <a:ext cx="370330" cy="243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39" name="Marcador de contenido 2"/>
          <p:cNvSpPr txBox="1">
            <a:spLocks/>
          </p:cNvSpPr>
          <p:nvPr/>
        </p:nvSpPr>
        <p:spPr>
          <a:xfrm>
            <a:off x="2454949" y="4172452"/>
            <a:ext cx="337411" cy="2185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3</a:t>
            </a:r>
          </a:p>
        </p:txBody>
      </p:sp>
      <p:cxnSp>
        <p:nvCxnSpPr>
          <p:cNvPr id="40" name="Conector angular 39"/>
          <p:cNvCxnSpPr/>
          <p:nvPr/>
        </p:nvCxnSpPr>
        <p:spPr>
          <a:xfrm rot="16200000" flipH="1">
            <a:off x="2617792" y="3846563"/>
            <a:ext cx="278002" cy="252364"/>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42" name="Marcador de contenido 2"/>
          <p:cNvSpPr txBox="1">
            <a:spLocks/>
          </p:cNvSpPr>
          <p:nvPr/>
        </p:nvSpPr>
        <p:spPr>
          <a:xfrm>
            <a:off x="2752266" y="4160712"/>
            <a:ext cx="337411" cy="2185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4</a:t>
            </a:r>
          </a:p>
        </p:txBody>
      </p:sp>
      <p:sp>
        <p:nvSpPr>
          <p:cNvPr id="43" name="Marcador de contenido 2"/>
          <p:cNvSpPr txBox="1">
            <a:spLocks/>
          </p:cNvSpPr>
          <p:nvPr/>
        </p:nvSpPr>
        <p:spPr>
          <a:xfrm>
            <a:off x="5999581" y="2935906"/>
            <a:ext cx="337411" cy="2185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1</a:t>
            </a:r>
          </a:p>
        </p:txBody>
      </p:sp>
      <p:sp>
        <p:nvSpPr>
          <p:cNvPr id="44" name="Marcador de contenido 2"/>
          <p:cNvSpPr txBox="1">
            <a:spLocks/>
          </p:cNvSpPr>
          <p:nvPr/>
        </p:nvSpPr>
        <p:spPr>
          <a:xfrm>
            <a:off x="5884127" y="2035599"/>
            <a:ext cx="953515" cy="295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200" b="1" dirty="0">
                <a:latin typeface="Century Gothic" panose="020B0502020202020204" pitchFamily="34" charset="0"/>
              </a:rPr>
              <a:t>EXT. SLAB</a:t>
            </a:r>
          </a:p>
          <a:p>
            <a:endParaRPr lang="es-EC" sz="1200" dirty="0">
              <a:latin typeface="Century Gothic" panose="020B0502020202020204" pitchFamily="34" charset="0"/>
            </a:endParaRPr>
          </a:p>
        </p:txBody>
      </p:sp>
      <p:sp>
        <p:nvSpPr>
          <p:cNvPr id="48" name="Rectángulo 47"/>
          <p:cNvSpPr/>
          <p:nvPr/>
        </p:nvSpPr>
        <p:spPr>
          <a:xfrm>
            <a:off x="5874531" y="2632372"/>
            <a:ext cx="897954" cy="11117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C"/>
          </a:p>
        </p:txBody>
      </p:sp>
      <p:cxnSp>
        <p:nvCxnSpPr>
          <p:cNvPr id="49" name="Conector angular 48"/>
          <p:cNvCxnSpPr/>
          <p:nvPr/>
        </p:nvCxnSpPr>
        <p:spPr>
          <a:xfrm rot="5400000">
            <a:off x="6097933" y="2779989"/>
            <a:ext cx="197134" cy="14846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51" name="Marcador de contenido 2"/>
          <p:cNvSpPr txBox="1">
            <a:spLocks/>
          </p:cNvSpPr>
          <p:nvPr/>
        </p:nvSpPr>
        <p:spPr>
          <a:xfrm>
            <a:off x="5774924" y="3106512"/>
            <a:ext cx="2140182" cy="6922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100" b="1" dirty="0">
                <a:latin typeface="Century Gothic" panose="020B0502020202020204" pitchFamily="34" charset="0"/>
              </a:rPr>
              <a:t>1</a:t>
            </a:r>
            <a:r>
              <a:rPr lang="es-EC" sz="1100" dirty="0">
                <a:latin typeface="Century Gothic" panose="020B0502020202020204" pitchFamily="34" charset="0"/>
              </a:rPr>
              <a:t>_Concrete: 0,1016m</a:t>
            </a:r>
          </a:p>
          <a:p>
            <a:pPr marL="0" indent="0">
              <a:buNone/>
            </a:pPr>
            <a:r>
              <a:rPr lang="es-EC" sz="1100" b="1" dirty="0">
                <a:latin typeface="Century Gothic" panose="020B0502020202020204" pitchFamily="34" charset="0"/>
              </a:rPr>
              <a:t>2</a:t>
            </a:r>
            <a:r>
              <a:rPr lang="es-EC" sz="1100" dirty="0">
                <a:latin typeface="Century Gothic" panose="020B0502020202020204" pitchFamily="34" charset="0"/>
              </a:rPr>
              <a:t>_Carpet </a:t>
            </a:r>
            <a:r>
              <a:rPr lang="es-EC" sz="1100" dirty="0" err="1">
                <a:latin typeface="Century Gothic" panose="020B0502020202020204" pitchFamily="34" charset="0"/>
              </a:rPr>
              <a:t>Pad</a:t>
            </a:r>
            <a:r>
              <a:rPr lang="es-EC" sz="1100" dirty="0">
                <a:latin typeface="Century Gothic" panose="020B0502020202020204" pitchFamily="34" charset="0"/>
              </a:rPr>
              <a:t>: 0,10 m2K/W</a:t>
            </a:r>
          </a:p>
          <a:p>
            <a:pPr marL="0" indent="0">
              <a:buNone/>
            </a:pPr>
            <a:r>
              <a:rPr lang="en-US" sz="1100" dirty="0">
                <a:latin typeface="Century Gothic" panose="020B0502020202020204" pitchFamily="34" charset="0"/>
              </a:rPr>
              <a:t>(Thermal Resistance)</a:t>
            </a:r>
            <a:endParaRPr lang="es-EC" sz="1100" dirty="0">
              <a:latin typeface="Century Gothic" panose="020B0502020202020204" pitchFamily="34" charset="0"/>
            </a:endParaRPr>
          </a:p>
        </p:txBody>
      </p:sp>
      <p:sp>
        <p:nvSpPr>
          <p:cNvPr id="52" name="Marcador de contenido 2"/>
          <p:cNvSpPr txBox="1">
            <a:spLocks/>
          </p:cNvSpPr>
          <p:nvPr/>
        </p:nvSpPr>
        <p:spPr>
          <a:xfrm>
            <a:off x="6510482" y="2363847"/>
            <a:ext cx="337411" cy="2185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2</a:t>
            </a:r>
          </a:p>
        </p:txBody>
      </p:sp>
      <p:cxnSp>
        <p:nvCxnSpPr>
          <p:cNvPr id="55" name="Conector angular 54"/>
          <p:cNvCxnSpPr>
            <a:stCxn id="57" idx="0"/>
          </p:cNvCxnSpPr>
          <p:nvPr/>
        </p:nvCxnSpPr>
        <p:spPr>
          <a:xfrm rot="5400000" flipH="1" flipV="1">
            <a:off x="6410642" y="2428718"/>
            <a:ext cx="75304" cy="24805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57" name="Rectángulo 56"/>
          <p:cNvSpPr/>
          <p:nvPr/>
        </p:nvSpPr>
        <p:spPr>
          <a:xfrm>
            <a:off x="5877905" y="2590398"/>
            <a:ext cx="892722" cy="60755"/>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C"/>
          </a:p>
        </p:txBody>
      </p:sp>
      <p:sp>
        <p:nvSpPr>
          <p:cNvPr id="61" name="Marcador de contenido 2"/>
          <p:cNvSpPr txBox="1">
            <a:spLocks/>
          </p:cNvSpPr>
          <p:nvPr/>
        </p:nvSpPr>
        <p:spPr>
          <a:xfrm>
            <a:off x="9075463" y="2935906"/>
            <a:ext cx="337411" cy="2185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1</a:t>
            </a:r>
          </a:p>
        </p:txBody>
      </p:sp>
      <p:sp>
        <p:nvSpPr>
          <p:cNvPr id="62" name="Marcador de contenido 2"/>
          <p:cNvSpPr txBox="1">
            <a:spLocks/>
          </p:cNvSpPr>
          <p:nvPr/>
        </p:nvSpPr>
        <p:spPr>
          <a:xfrm>
            <a:off x="8960009" y="2035599"/>
            <a:ext cx="953515" cy="295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200" b="1" dirty="0">
                <a:latin typeface="Century Gothic" panose="020B0502020202020204" pitchFamily="34" charset="0"/>
              </a:rPr>
              <a:t>EXT. ROOF</a:t>
            </a:r>
          </a:p>
          <a:p>
            <a:endParaRPr lang="es-EC" sz="1200" dirty="0">
              <a:latin typeface="Century Gothic" panose="020B0502020202020204" pitchFamily="34" charset="0"/>
            </a:endParaRPr>
          </a:p>
        </p:txBody>
      </p:sp>
      <p:sp>
        <p:nvSpPr>
          <p:cNvPr id="63" name="Rectángulo 62"/>
          <p:cNvSpPr/>
          <p:nvPr/>
        </p:nvSpPr>
        <p:spPr>
          <a:xfrm>
            <a:off x="8950413" y="2632372"/>
            <a:ext cx="897954" cy="11117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C"/>
          </a:p>
        </p:txBody>
      </p:sp>
      <p:cxnSp>
        <p:nvCxnSpPr>
          <p:cNvPr id="64" name="Conector angular 63"/>
          <p:cNvCxnSpPr/>
          <p:nvPr/>
        </p:nvCxnSpPr>
        <p:spPr>
          <a:xfrm rot="5400000">
            <a:off x="9173815" y="2779989"/>
            <a:ext cx="197134" cy="14846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66" name="Marcador de contenido 2"/>
          <p:cNvSpPr txBox="1">
            <a:spLocks/>
          </p:cNvSpPr>
          <p:nvPr/>
        </p:nvSpPr>
        <p:spPr>
          <a:xfrm>
            <a:off x="9586364" y="2363847"/>
            <a:ext cx="337411" cy="2185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3</a:t>
            </a:r>
          </a:p>
        </p:txBody>
      </p:sp>
      <p:cxnSp>
        <p:nvCxnSpPr>
          <p:cNvPr id="67" name="Conector angular 66"/>
          <p:cNvCxnSpPr>
            <a:stCxn id="68" idx="0"/>
          </p:cNvCxnSpPr>
          <p:nvPr/>
        </p:nvCxnSpPr>
        <p:spPr>
          <a:xfrm rot="5400000" flipH="1" flipV="1">
            <a:off x="9483066" y="2430494"/>
            <a:ext cx="75301" cy="24451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68" name="Rectángulo 67"/>
          <p:cNvSpPr/>
          <p:nvPr/>
        </p:nvSpPr>
        <p:spPr>
          <a:xfrm>
            <a:off x="8948555" y="2590399"/>
            <a:ext cx="899812"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C"/>
          </a:p>
        </p:txBody>
      </p:sp>
      <p:sp>
        <p:nvSpPr>
          <p:cNvPr id="72" name="Rectángulo 71"/>
          <p:cNvSpPr/>
          <p:nvPr/>
        </p:nvSpPr>
        <p:spPr>
          <a:xfrm flipV="1">
            <a:off x="8948555" y="2741649"/>
            <a:ext cx="899812" cy="59481"/>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C"/>
          </a:p>
        </p:txBody>
      </p:sp>
      <p:cxnSp>
        <p:nvCxnSpPr>
          <p:cNvPr id="73" name="Conector angular 72"/>
          <p:cNvCxnSpPr>
            <a:stCxn id="63" idx="3"/>
          </p:cNvCxnSpPr>
          <p:nvPr/>
        </p:nvCxnSpPr>
        <p:spPr>
          <a:xfrm>
            <a:off x="9848367" y="2687958"/>
            <a:ext cx="151368" cy="5747"/>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76" name="Marcador de contenido 2"/>
          <p:cNvSpPr txBox="1">
            <a:spLocks/>
          </p:cNvSpPr>
          <p:nvPr/>
        </p:nvSpPr>
        <p:spPr>
          <a:xfrm>
            <a:off x="9930537" y="2578684"/>
            <a:ext cx="337411" cy="2185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2</a:t>
            </a:r>
          </a:p>
        </p:txBody>
      </p:sp>
      <p:sp>
        <p:nvSpPr>
          <p:cNvPr id="77" name="Marcador de contenido 2"/>
          <p:cNvSpPr txBox="1">
            <a:spLocks/>
          </p:cNvSpPr>
          <p:nvPr/>
        </p:nvSpPr>
        <p:spPr>
          <a:xfrm>
            <a:off x="1970060" y="6615872"/>
            <a:ext cx="337411" cy="2185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1</a:t>
            </a:r>
          </a:p>
        </p:txBody>
      </p:sp>
      <p:sp>
        <p:nvSpPr>
          <p:cNvPr id="78" name="Marcador de contenido 2"/>
          <p:cNvSpPr txBox="1">
            <a:spLocks/>
          </p:cNvSpPr>
          <p:nvPr/>
        </p:nvSpPr>
        <p:spPr>
          <a:xfrm>
            <a:off x="2036284" y="4490757"/>
            <a:ext cx="953515" cy="295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200" b="1" dirty="0">
                <a:latin typeface="Century Gothic" panose="020B0502020202020204" pitchFamily="34" charset="0"/>
              </a:rPr>
              <a:t>INT. WALL</a:t>
            </a:r>
          </a:p>
          <a:p>
            <a:endParaRPr lang="es-EC" sz="1200" dirty="0">
              <a:latin typeface="Century Gothic" panose="020B0502020202020204" pitchFamily="34" charset="0"/>
            </a:endParaRPr>
          </a:p>
        </p:txBody>
      </p:sp>
      <p:sp>
        <p:nvSpPr>
          <p:cNvPr id="79" name="Rectángulo 78"/>
          <p:cNvSpPr/>
          <p:nvPr/>
        </p:nvSpPr>
        <p:spPr>
          <a:xfrm>
            <a:off x="2240808" y="4857337"/>
            <a:ext cx="79432" cy="1408671"/>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C"/>
          </a:p>
        </p:txBody>
      </p:sp>
      <p:sp>
        <p:nvSpPr>
          <p:cNvPr id="80" name="Rectángulo 79"/>
          <p:cNvSpPr/>
          <p:nvPr/>
        </p:nvSpPr>
        <p:spPr>
          <a:xfrm>
            <a:off x="2533041" y="4857336"/>
            <a:ext cx="79431" cy="1408671"/>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C"/>
          </a:p>
        </p:txBody>
      </p:sp>
      <p:sp>
        <p:nvSpPr>
          <p:cNvPr id="82" name="Rectángulo 81"/>
          <p:cNvSpPr/>
          <p:nvPr/>
        </p:nvSpPr>
        <p:spPr>
          <a:xfrm>
            <a:off x="2331423" y="4861101"/>
            <a:ext cx="190434" cy="140867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C"/>
          </a:p>
        </p:txBody>
      </p:sp>
      <p:cxnSp>
        <p:nvCxnSpPr>
          <p:cNvPr id="83" name="Conector angular 82"/>
          <p:cNvCxnSpPr>
            <a:stCxn id="79" idx="2"/>
          </p:cNvCxnSpPr>
          <p:nvPr/>
        </p:nvCxnSpPr>
        <p:spPr>
          <a:xfrm rot="5400000">
            <a:off x="2034713" y="6370061"/>
            <a:ext cx="349864" cy="14175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84" name="Conector angular 83"/>
          <p:cNvCxnSpPr/>
          <p:nvPr/>
        </p:nvCxnSpPr>
        <p:spPr>
          <a:xfrm rot="16200000" flipH="1">
            <a:off x="2238942" y="6437845"/>
            <a:ext cx="370330" cy="243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85" name="Marcador de contenido 2"/>
          <p:cNvSpPr txBox="1">
            <a:spLocks/>
          </p:cNvSpPr>
          <p:nvPr/>
        </p:nvSpPr>
        <p:spPr>
          <a:xfrm>
            <a:off x="2914546" y="5087531"/>
            <a:ext cx="2116018" cy="9482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100" b="1" dirty="0">
                <a:latin typeface="Century Gothic" panose="020B0502020202020204" pitchFamily="34" charset="0"/>
              </a:rPr>
              <a:t>1</a:t>
            </a:r>
            <a:r>
              <a:rPr lang="es-EC" sz="1100" dirty="0">
                <a:latin typeface="Century Gothic" panose="020B0502020202020204" pitchFamily="34" charset="0"/>
              </a:rPr>
              <a:t>_Gypsum </a:t>
            </a:r>
            <a:r>
              <a:rPr lang="es-EC" sz="1100" dirty="0" err="1">
                <a:latin typeface="Century Gothic" panose="020B0502020202020204" pitchFamily="34" charset="0"/>
              </a:rPr>
              <a:t>Board</a:t>
            </a:r>
            <a:r>
              <a:rPr lang="es-EC" sz="1100" dirty="0">
                <a:latin typeface="Century Gothic" panose="020B0502020202020204" pitchFamily="34" charset="0"/>
              </a:rPr>
              <a:t>: 0,019m</a:t>
            </a:r>
          </a:p>
          <a:p>
            <a:pPr marL="0" indent="0">
              <a:buNone/>
            </a:pPr>
            <a:r>
              <a:rPr lang="es-EC" sz="1100" b="1" dirty="0">
                <a:latin typeface="Century Gothic" panose="020B0502020202020204" pitchFamily="34" charset="0"/>
              </a:rPr>
              <a:t>2</a:t>
            </a:r>
            <a:r>
              <a:rPr lang="es-EC" sz="1100" dirty="0">
                <a:latin typeface="Century Gothic" panose="020B0502020202020204" pitchFamily="34" charset="0"/>
              </a:rPr>
              <a:t>_Air </a:t>
            </a:r>
            <a:r>
              <a:rPr lang="es-EC" sz="1100" dirty="0" err="1">
                <a:latin typeface="Century Gothic" panose="020B0502020202020204" pitchFamily="34" charset="0"/>
              </a:rPr>
              <a:t>Space</a:t>
            </a:r>
            <a:r>
              <a:rPr lang="es-EC" sz="1100" dirty="0">
                <a:latin typeface="Century Gothic" panose="020B0502020202020204" pitchFamily="34" charset="0"/>
              </a:rPr>
              <a:t>: 0,15 m2K/W</a:t>
            </a:r>
          </a:p>
          <a:p>
            <a:pPr marL="0" indent="0">
              <a:buNone/>
            </a:pPr>
            <a:r>
              <a:rPr lang="en-US" sz="1100" b="1" dirty="0">
                <a:latin typeface="Century Gothic" panose="020B0502020202020204" pitchFamily="34" charset="0"/>
              </a:rPr>
              <a:t>3</a:t>
            </a:r>
            <a:r>
              <a:rPr lang="en-US" sz="1100" dirty="0">
                <a:latin typeface="Century Gothic" panose="020B0502020202020204" pitchFamily="34" charset="0"/>
              </a:rPr>
              <a:t>_</a:t>
            </a:r>
            <a:r>
              <a:rPr lang="es-EC" sz="1100" dirty="0" err="1">
                <a:latin typeface="Century Gothic" panose="020B0502020202020204" pitchFamily="34" charset="0"/>
              </a:rPr>
              <a:t>Gypsum</a:t>
            </a:r>
            <a:r>
              <a:rPr lang="es-EC" sz="1100" dirty="0">
                <a:latin typeface="Century Gothic" panose="020B0502020202020204" pitchFamily="34" charset="0"/>
              </a:rPr>
              <a:t> </a:t>
            </a:r>
            <a:r>
              <a:rPr lang="es-EC" sz="1100" dirty="0" err="1">
                <a:latin typeface="Century Gothic" panose="020B0502020202020204" pitchFamily="34" charset="0"/>
              </a:rPr>
              <a:t>Board</a:t>
            </a:r>
            <a:r>
              <a:rPr lang="es-EC" sz="1100" dirty="0">
                <a:latin typeface="Century Gothic" panose="020B0502020202020204" pitchFamily="34" charset="0"/>
              </a:rPr>
              <a:t>: 0,019m</a:t>
            </a:r>
          </a:p>
          <a:p>
            <a:endParaRPr lang="es-EC" sz="1100" dirty="0">
              <a:latin typeface="Century Gothic" panose="020B0502020202020204" pitchFamily="34" charset="0"/>
            </a:endParaRPr>
          </a:p>
        </p:txBody>
      </p:sp>
      <p:sp>
        <p:nvSpPr>
          <p:cNvPr id="86" name="Marcador de contenido 2"/>
          <p:cNvSpPr txBox="1">
            <a:spLocks/>
          </p:cNvSpPr>
          <p:nvPr/>
        </p:nvSpPr>
        <p:spPr>
          <a:xfrm>
            <a:off x="2306631" y="6615871"/>
            <a:ext cx="337411" cy="2185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2</a:t>
            </a:r>
          </a:p>
        </p:txBody>
      </p:sp>
      <p:cxnSp>
        <p:nvCxnSpPr>
          <p:cNvPr id="87" name="Conector angular 86"/>
          <p:cNvCxnSpPr/>
          <p:nvPr/>
        </p:nvCxnSpPr>
        <p:spPr>
          <a:xfrm rot="16200000" flipH="1">
            <a:off x="2419416" y="6462871"/>
            <a:ext cx="370330" cy="243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88" name="Marcador de contenido 2"/>
          <p:cNvSpPr txBox="1">
            <a:spLocks/>
          </p:cNvSpPr>
          <p:nvPr/>
        </p:nvSpPr>
        <p:spPr>
          <a:xfrm>
            <a:off x="2486520" y="6627610"/>
            <a:ext cx="337411" cy="2185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3</a:t>
            </a:r>
          </a:p>
        </p:txBody>
      </p:sp>
      <p:sp>
        <p:nvSpPr>
          <p:cNvPr id="91" name="Marcador de contenido 2"/>
          <p:cNvSpPr txBox="1">
            <a:spLocks/>
          </p:cNvSpPr>
          <p:nvPr/>
        </p:nvSpPr>
        <p:spPr>
          <a:xfrm>
            <a:off x="5900084" y="5391064"/>
            <a:ext cx="337411" cy="2185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1</a:t>
            </a:r>
          </a:p>
        </p:txBody>
      </p:sp>
      <p:sp>
        <p:nvSpPr>
          <p:cNvPr id="92" name="Marcador de contenido 2"/>
          <p:cNvSpPr txBox="1">
            <a:spLocks/>
          </p:cNvSpPr>
          <p:nvPr/>
        </p:nvSpPr>
        <p:spPr>
          <a:xfrm>
            <a:off x="5583325" y="4490757"/>
            <a:ext cx="1882039" cy="2951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200" b="1" dirty="0">
                <a:latin typeface="Century Gothic" panose="020B0502020202020204" pitchFamily="34" charset="0"/>
              </a:rPr>
              <a:t>INT. FLOOR | CEILING</a:t>
            </a:r>
          </a:p>
          <a:p>
            <a:endParaRPr lang="es-EC" sz="1200" dirty="0">
              <a:latin typeface="Century Gothic" panose="020B0502020202020204" pitchFamily="34" charset="0"/>
            </a:endParaRPr>
          </a:p>
        </p:txBody>
      </p:sp>
      <p:sp>
        <p:nvSpPr>
          <p:cNvPr id="93" name="Rectángulo 92"/>
          <p:cNvSpPr/>
          <p:nvPr/>
        </p:nvSpPr>
        <p:spPr>
          <a:xfrm>
            <a:off x="5775034" y="5024208"/>
            <a:ext cx="897954" cy="11117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C"/>
          </a:p>
        </p:txBody>
      </p:sp>
      <p:cxnSp>
        <p:nvCxnSpPr>
          <p:cNvPr id="94" name="Conector angular 93"/>
          <p:cNvCxnSpPr/>
          <p:nvPr/>
        </p:nvCxnSpPr>
        <p:spPr>
          <a:xfrm rot="5400000">
            <a:off x="5998436" y="5235147"/>
            <a:ext cx="197134" cy="14846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95" name="Marcador de contenido 2"/>
          <p:cNvSpPr txBox="1">
            <a:spLocks/>
          </p:cNvSpPr>
          <p:nvPr/>
        </p:nvSpPr>
        <p:spPr>
          <a:xfrm>
            <a:off x="5675426" y="5561669"/>
            <a:ext cx="2492444" cy="10440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100" b="1" dirty="0">
                <a:latin typeface="Century Gothic" panose="020B0502020202020204" pitchFamily="34" charset="0"/>
              </a:rPr>
              <a:t>1</a:t>
            </a:r>
            <a:r>
              <a:rPr lang="es-EC" sz="1100" dirty="0">
                <a:latin typeface="Century Gothic" panose="020B0502020202020204" pitchFamily="34" charset="0"/>
              </a:rPr>
              <a:t>_Lightweight Concrete: 0,1016m</a:t>
            </a:r>
          </a:p>
          <a:p>
            <a:pPr marL="0" indent="0">
              <a:buNone/>
            </a:pPr>
            <a:r>
              <a:rPr lang="es-EC" sz="1100" b="1" dirty="0">
                <a:latin typeface="Century Gothic" panose="020B0502020202020204" pitchFamily="34" charset="0"/>
              </a:rPr>
              <a:t>2</a:t>
            </a:r>
            <a:r>
              <a:rPr lang="es-EC" sz="1100" dirty="0">
                <a:latin typeface="Century Gothic" panose="020B0502020202020204" pitchFamily="34" charset="0"/>
              </a:rPr>
              <a:t>_Ceiling air </a:t>
            </a:r>
            <a:r>
              <a:rPr lang="es-EC" sz="1100" dirty="0" err="1">
                <a:latin typeface="Century Gothic" panose="020B0502020202020204" pitchFamily="34" charset="0"/>
              </a:rPr>
              <a:t>space</a:t>
            </a:r>
            <a:r>
              <a:rPr lang="es-EC" sz="1100" dirty="0">
                <a:latin typeface="Century Gothic" panose="020B0502020202020204" pitchFamily="34" charset="0"/>
              </a:rPr>
              <a:t>: 0,18 m2K/W</a:t>
            </a:r>
          </a:p>
          <a:p>
            <a:pPr marL="0" indent="0">
              <a:buNone/>
            </a:pPr>
            <a:r>
              <a:rPr lang="en-US" sz="1100" b="1" dirty="0">
                <a:latin typeface="Century Gothic" panose="020B0502020202020204" pitchFamily="34" charset="0"/>
              </a:rPr>
              <a:t>3</a:t>
            </a:r>
            <a:r>
              <a:rPr lang="en-US" sz="1100" dirty="0">
                <a:latin typeface="Century Gothic" panose="020B0502020202020204" pitchFamily="34" charset="0"/>
              </a:rPr>
              <a:t>_</a:t>
            </a:r>
            <a:r>
              <a:rPr lang="es-EC" sz="1100" dirty="0" err="1">
                <a:latin typeface="Century Gothic" panose="020B0502020202020204" pitchFamily="34" charset="0"/>
              </a:rPr>
              <a:t>Acoustic</a:t>
            </a:r>
            <a:r>
              <a:rPr lang="es-EC" sz="1100" dirty="0">
                <a:latin typeface="Century Gothic" panose="020B0502020202020204" pitchFamily="34" charset="0"/>
              </a:rPr>
              <a:t> Tile: 0,0191m</a:t>
            </a:r>
          </a:p>
          <a:p>
            <a:pPr marL="0" indent="0">
              <a:buNone/>
            </a:pPr>
            <a:endParaRPr lang="es-EC" sz="1100" dirty="0">
              <a:latin typeface="Century Gothic" panose="020B0502020202020204" pitchFamily="34" charset="0"/>
            </a:endParaRPr>
          </a:p>
          <a:p>
            <a:pPr marL="0" indent="0">
              <a:buNone/>
            </a:pPr>
            <a:endParaRPr lang="es-EC" sz="1100" dirty="0">
              <a:latin typeface="Century Gothic" panose="020B0502020202020204" pitchFamily="34" charset="0"/>
            </a:endParaRPr>
          </a:p>
        </p:txBody>
      </p:sp>
      <p:sp>
        <p:nvSpPr>
          <p:cNvPr id="96" name="Marcador de contenido 2"/>
          <p:cNvSpPr txBox="1">
            <a:spLocks/>
          </p:cNvSpPr>
          <p:nvPr/>
        </p:nvSpPr>
        <p:spPr>
          <a:xfrm>
            <a:off x="6410985" y="4819005"/>
            <a:ext cx="337411" cy="2185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3</a:t>
            </a:r>
          </a:p>
        </p:txBody>
      </p:sp>
      <p:cxnSp>
        <p:nvCxnSpPr>
          <p:cNvPr id="97" name="Conector angular 96"/>
          <p:cNvCxnSpPr>
            <a:stCxn id="98" idx="3"/>
          </p:cNvCxnSpPr>
          <p:nvPr/>
        </p:nvCxnSpPr>
        <p:spPr>
          <a:xfrm>
            <a:off x="6671504" y="5224464"/>
            <a:ext cx="281896" cy="16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98" name="Rectángulo 97"/>
          <p:cNvSpPr/>
          <p:nvPr/>
        </p:nvSpPr>
        <p:spPr>
          <a:xfrm>
            <a:off x="5778782" y="5194086"/>
            <a:ext cx="892722" cy="60755"/>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C"/>
          </a:p>
        </p:txBody>
      </p:sp>
      <p:sp>
        <p:nvSpPr>
          <p:cNvPr id="104" name="Rectángulo 103"/>
          <p:cNvSpPr/>
          <p:nvPr/>
        </p:nvSpPr>
        <p:spPr>
          <a:xfrm flipV="1">
            <a:off x="5775828" y="5128727"/>
            <a:ext cx="899812" cy="59481"/>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C"/>
          </a:p>
        </p:txBody>
      </p:sp>
      <p:cxnSp>
        <p:nvCxnSpPr>
          <p:cNvPr id="105" name="Conector angular 104"/>
          <p:cNvCxnSpPr>
            <a:stCxn id="93" idx="0"/>
          </p:cNvCxnSpPr>
          <p:nvPr/>
        </p:nvCxnSpPr>
        <p:spPr>
          <a:xfrm rot="5400000" flipH="1" flipV="1">
            <a:off x="6295175" y="4866670"/>
            <a:ext cx="86375" cy="22870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10" name="Marcador de contenido 2"/>
          <p:cNvSpPr txBox="1">
            <a:spLocks/>
          </p:cNvSpPr>
          <p:nvPr/>
        </p:nvSpPr>
        <p:spPr>
          <a:xfrm>
            <a:off x="6892287" y="5121789"/>
            <a:ext cx="337411" cy="2185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2</a:t>
            </a:r>
          </a:p>
        </p:txBody>
      </p:sp>
      <p:sp>
        <p:nvSpPr>
          <p:cNvPr id="112" name="Marcador de contenido 2"/>
          <p:cNvSpPr txBox="1">
            <a:spLocks/>
          </p:cNvSpPr>
          <p:nvPr/>
        </p:nvSpPr>
        <p:spPr>
          <a:xfrm>
            <a:off x="9065689" y="4378256"/>
            <a:ext cx="953515" cy="295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latin typeface="Century Gothic" panose="020B0502020202020204" pitchFamily="34" charset="0"/>
              </a:rPr>
              <a:t>WINDOW</a:t>
            </a:r>
            <a:endParaRPr lang="es-EC" sz="1200" b="1" dirty="0">
              <a:latin typeface="Century Gothic" panose="020B0502020202020204" pitchFamily="34" charset="0"/>
            </a:endParaRPr>
          </a:p>
          <a:p>
            <a:endParaRPr lang="es-EC" sz="1200" dirty="0">
              <a:latin typeface="Century Gothic" panose="020B0502020202020204" pitchFamily="34" charset="0"/>
            </a:endParaRPr>
          </a:p>
        </p:txBody>
      </p:sp>
      <p:sp>
        <p:nvSpPr>
          <p:cNvPr id="113" name="Rectángulo 112"/>
          <p:cNvSpPr/>
          <p:nvPr/>
        </p:nvSpPr>
        <p:spPr>
          <a:xfrm>
            <a:off x="9458720" y="4825170"/>
            <a:ext cx="79432" cy="1408671"/>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C"/>
          </a:p>
        </p:txBody>
      </p:sp>
      <p:sp>
        <p:nvSpPr>
          <p:cNvPr id="118" name="Marcador de contenido 2"/>
          <p:cNvSpPr txBox="1">
            <a:spLocks/>
          </p:cNvSpPr>
          <p:nvPr/>
        </p:nvSpPr>
        <p:spPr>
          <a:xfrm>
            <a:off x="9524979" y="5252911"/>
            <a:ext cx="1133879" cy="2997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100" dirty="0" err="1">
                <a:latin typeface="Century Gothic" panose="020B0502020202020204" pitchFamily="34" charset="0"/>
              </a:rPr>
              <a:t>Glass</a:t>
            </a:r>
            <a:r>
              <a:rPr lang="es-EC" sz="1100" dirty="0">
                <a:latin typeface="Century Gothic" panose="020B0502020202020204" pitchFamily="34" charset="0"/>
              </a:rPr>
              <a:t>: 0,003m</a:t>
            </a:r>
          </a:p>
          <a:p>
            <a:endParaRPr lang="es-EC" sz="1100" dirty="0">
              <a:latin typeface="Century Gothic" panose="020B0502020202020204" pitchFamily="34" charset="0"/>
            </a:endParaRPr>
          </a:p>
        </p:txBody>
      </p:sp>
      <p:sp>
        <p:nvSpPr>
          <p:cNvPr id="70" name="Marcador de contenido 2"/>
          <p:cNvSpPr txBox="1">
            <a:spLocks/>
          </p:cNvSpPr>
          <p:nvPr/>
        </p:nvSpPr>
        <p:spPr>
          <a:xfrm>
            <a:off x="3395709" y="515845"/>
            <a:ext cx="2450880" cy="12600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C" sz="1100" dirty="0" err="1">
                <a:latin typeface="Century Gothic" panose="020B0502020202020204" pitchFamily="34" charset="0"/>
              </a:rPr>
              <a:t>Summer</a:t>
            </a:r>
            <a:r>
              <a:rPr lang="es-EC" sz="1100" dirty="0">
                <a:latin typeface="Century Gothic" panose="020B0502020202020204" pitchFamily="34" charset="0"/>
              </a:rPr>
              <a:t> </a:t>
            </a:r>
            <a:r>
              <a:rPr lang="es-EC" sz="1100" dirty="0" err="1">
                <a:latin typeface="Century Gothic" panose="020B0502020202020204" pitchFamily="34" charset="0"/>
              </a:rPr>
              <a:t>Design</a:t>
            </a:r>
            <a:r>
              <a:rPr lang="es-EC" sz="1100" dirty="0">
                <a:latin typeface="Century Gothic" panose="020B0502020202020204" pitchFamily="34" charset="0"/>
              </a:rPr>
              <a:t> Day: 21 | JUL</a:t>
            </a:r>
          </a:p>
          <a:p>
            <a:r>
              <a:rPr lang="es-EC" sz="1100" dirty="0">
                <a:latin typeface="Century Gothic" panose="020B0502020202020204" pitchFamily="34" charset="0"/>
              </a:rPr>
              <a:t>Winter </a:t>
            </a:r>
            <a:r>
              <a:rPr lang="es-EC" sz="1100" dirty="0" err="1">
                <a:latin typeface="Century Gothic" panose="020B0502020202020204" pitchFamily="34" charset="0"/>
              </a:rPr>
              <a:t>Design</a:t>
            </a:r>
            <a:r>
              <a:rPr lang="es-EC" sz="1100" dirty="0">
                <a:latin typeface="Century Gothic" panose="020B0502020202020204" pitchFamily="34" charset="0"/>
              </a:rPr>
              <a:t> Day: 21 | JAN</a:t>
            </a:r>
          </a:p>
          <a:p>
            <a:r>
              <a:rPr lang="es-EC" sz="1100" dirty="0">
                <a:latin typeface="Century Gothic" panose="020B0502020202020204" pitchFamily="34" charset="0"/>
              </a:rPr>
              <a:t>Max. </a:t>
            </a:r>
            <a:r>
              <a:rPr lang="es-EC" sz="1100" dirty="0" err="1">
                <a:latin typeface="Century Gothic" panose="020B0502020202020204" pitchFamily="34" charset="0"/>
              </a:rPr>
              <a:t>Temperature</a:t>
            </a:r>
            <a:r>
              <a:rPr lang="es-EC" sz="1100" dirty="0">
                <a:latin typeface="Century Gothic" panose="020B0502020202020204" pitchFamily="34" charset="0"/>
              </a:rPr>
              <a:t>: 26.8° C</a:t>
            </a:r>
          </a:p>
          <a:p>
            <a:r>
              <a:rPr lang="es-EC" sz="1100" dirty="0">
                <a:latin typeface="Century Gothic" panose="020B0502020202020204" pitchFamily="34" charset="0"/>
              </a:rPr>
              <a:t>Min. </a:t>
            </a:r>
            <a:r>
              <a:rPr lang="es-EC" sz="1100" dirty="0" err="1">
                <a:latin typeface="Century Gothic" panose="020B0502020202020204" pitchFamily="34" charset="0"/>
              </a:rPr>
              <a:t>Temperature</a:t>
            </a:r>
            <a:r>
              <a:rPr lang="es-EC" sz="1100" dirty="0">
                <a:latin typeface="Century Gothic" panose="020B0502020202020204" pitchFamily="34" charset="0"/>
              </a:rPr>
              <a:t>: -17.0 °C</a:t>
            </a:r>
          </a:p>
          <a:p>
            <a:endParaRPr lang="es-EC" sz="1100" dirty="0">
              <a:latin typeface="Century Gothic" panose="020B0502020202020204" pitchFamily="34" charset="0"/>
            </a:endParaRPr>
          </a:p>
        </p:txBody>
      </p:sp>
      <p:pic>
        <p:nvPicPr>
          <p:cNvPr id="9" name="Imagen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99211" y="285262"/>
            <a:ext cx="5306112" cy="1599616"/>
          </a:xfrm>
          <a:prstGeom prst="rect">
            <a:avLst/>
          </a:prstGeom>
        </p:spPr>
      </p:pic>
      <p:sp>
        <p:nvSpPr>
          <p:cNvPr id="71" name="Título 1"/>
          <p:cNvSpPr txBox="1">
            <a:spLocks/>
          </p:cNvSpPr>
          <p:nvPr/>
        </p:nvSpPr>
        <p:spPr>
          <a:xfrm rot="16200000">
            <a:off x="-2542257" y="3157893"/>
            <a:ext cx="6626571" cy="5436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C" sz="2800" b="1" dirty="0">
                <a:solidFill>
                  <a:schemeClr val="bg2">
                    <a:lumMod val="50000"/>
                  </a:schemeClr>
                </a:solidFill>
                <a:latin typeface="Century Gothic" panose="020B0502020202020204" pitchFamily="34" charset="0"/>
              </a:rPr>
              <a:t>GOOD INSULATION</a:t>
            </a:r>
          </a:p>
        </p:txBody>
      </p:sp>
      <p:sp>
        <p:nvSpPr>
          <p:cNvPr id="74" name="Marcador de contenido 2"/>
          <p:cNvSpPr txBox="1">
            <a:spLocks/>
          </p:cNvSpPr>
          <p:nvPr/>
        </p:nvSpPr>
        <p:spPr>
          <a:xfrm>
            <a:off x="2882975" y="2632373"/>
            <a:ext cx="1964327" cy="9482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100" b="1" dirty="0">
                <a:latin typeface="Century Gothic" panose="020B0502020202020204" pitchFamily="34" charset="0"/>
              </a:rPr>
              <a:t>1</a:t>
            </a:r>
            <a:r>
              <a:rPr lang="es-EC" sz="1100" dirty="0">
                <a:latin typeface="Century Gothic" panose="020B0502020202020204" pitchFamily="34" charset="0"/>
              </a:rPr>
              <a:t>_Stucco: 0,0253m</a:t>
            </a:r>
          </a:p>
          <a:p>
            <a:pPr marL="0" indent="0">
              <a:buNone/>
            </a:pPr>
            <a:r>
              <a:rPr lang="es-EC" sz="1100" b="1" dirty="0">
                <a:latin typeface="Century Gothic" panose="020B0502020202020204" pitchFamily="34" charset="0"/>
              </a:rPr>
              <a:t>2</a:t>
            </a:r>
            <a:r>
              <a:rPr lang="es-EC" sz="1100" dirty="0">
                <a:latin typeface="Century Gothic" panose="020B0502020202020204" pitchFamily="34" charset="0"/>
              </a:rPr>
              <a:t>_Concrete: 0,0253m</a:t>
            </a:r>
          </a:p>
          <a:p>
            <a:pPr marL="0" indent="0">
              <a:buNone/>
            </a:pPr>
            <a:r>
              <a:rPr lang="en-US" sz="1100" b="1" dirty="0">
                <a:latin typeface="Century Gothic" panose="020B0502020202020204" pitchFamily="34" charset="0"/>
              </a:rPr>
              <a:t>3</a:t>
            </a:r>
            <a:r>
              <a:rPr lang="en-US" sz="1100" dirty="0">
                <a:latin typeface="Century Gothic" panose="020B0502020202020204" pitchFamily="34" charset="0"/>
              </a:rPr>
              <a:t>_Wall Insulation: 0,1104m</a:t>
            </a:r>
          </a:p>
          <a:p>
            <a:pPr marL="0" indent="0">
              <a:buNone/>
            </a:pPr>
            <a:r>
              <a:rPr lang="en-US" sz="1100" b="1" dirty="0">
                <a:latin typeface="Century Gothic" panose="020B0502020202020204" pitchFamily="34" charset="0"/>
              </a:rPr>
              <a:t>4</a:t>
            </a:r>
            <a:r>
              <a:rPr lang="en-US" sz="1100" dirty="0">
                <a:latin typeface="Century Gothic" panose="020B0502020202020204" pitchFamily="34" charset="0"/>
              </a:rPr>
              <a:t>_Gypsum: 0,0127m</a:t>
            </a:r>
            <a:endParaRPr lang="es-EC" sz="1100" dirty="0">
              <a:latin typeface="Century Gothic" panose="020B0502020202020204" pitchFamily="34" charset="0"/>
            </a:endParaRPr>
          </a:p>
          <a:p>
            <a:endParaRPr lang="es-EC" sz="1100" dirty="0">
              <a:latin typeface="Century Gothic" panose="020B0502020202020204" pitchFamily="34" charset="0"/>
            </a:endParaRPr>
          </a:p>
        </p:txBody>
      </p:sp>
      <p:sp>
        <p:nvSpPr>
          <p:cNvPr id="75" name="Marcador de contenido 2"/>
          <p:cNvSpPr txBox="1">
            <a:spLocks/>
          </p:cNvSpPr>
          <p:nvPr/>
        </p:nvSpPr>
        <p:spPr>
          <a:xfrm>
            <a:off x="8850806" y="3106512"/>
            <a:ext cx="2332406" cy="6922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100" b="1" dirty="0">
                <a:latin typeface="Century Gothic" panose="020B0502020202020204" pitchFamily="34" charset="0"/>
              </a:rPr>
              <a:t>1</a:t>
            </a:r>
            <a:r>
              <a:rPr lang="es-EC" sz="1100" dirty="0">
                <a:latin typeface="Century Gothic" panose="020B0502020202020204" pitchFamily="34" charset="0"/>
              </a:rPr>
              <a:t>_Metal </a:t>
            </a:r>
            <a:r>
              <a:rPr lang="es-EC" sz="1100" dirty="0" err="1">
                <a:latin typeface="Century Gothic" panose="020B0502020202020204" pitchFamily="34" charset="0"/>
              </a:rPr>
              <a:t>Decking</a:t>
            </a:r>
            <a:r>
              <a:rPr lang="es-EC" sz="1100" dirty="0">
                <a:latin typeface="Century Gothic" panose="020B0502020202020204" pitchFamily="34" charset="0"/>
              </a:rPr>
              <a:t>: 0,0015m</a:t>
            </a:r>
          </a:p>
          <a:p>
            <a:pPr marL="0" indent="0">
              <a:buNone/>
            </a:pPr>
            <a:r>
              <a:rPr lang="es-EC" sz="1100" b="1" dirty="0">
                <a:latin typeface="Century Gothic" panose="020B0502020202020204" pitchFamily="34" charset="0"/>
              </a:rPr>
              <a:t>2</a:t>
            </a:r>
            <a:r>
              <a:rPr lang="es-EC" sz="1100" dirty="0">
                <a:latin typeface="Century Gothic" panose="020B0502020202020204" pitchFamily="34" charset="0"/>
              </a:rPr>
              <a:t>_Roof </a:t>
            </a:r>
            <a:r>
              <a:rPr lang="es-EC" sz="1100" dirty="0" err="1">
                <a:latin typeface="Century Gothic" panose="020B0502020202020204" pitchFamily="34" charset="0"/>
              </a:rPr>
              <a:t>Insulation</a:t>
            </a:r>
            <a:r>
              <a:rPr lang="es-EC" sz="1100" dirty="0">
                <a:latin typeface="Century Gothic" panose="020B0502020202020204" pitchFamily="34" charset="0"/>
              </a:rPr>
              <a:t>: 0,2941m</a:t>
            </a:r>
          </a:p>
          <a:p>
            <a:pPr marL="0" indent="0">
              <a:buNone/>
            </a:pPr>
            <a:r>
              <a:rPr lang="en-US" sz="1100" b="1" dirty="0">
                <a:latin typeface="Century Gothic" panose="020B0502020202020204" pitchFamily="34" charset="0"/>
              </a:rPr>
              <a:t>3_</a:t>
            </a:r>
            <a:r>
              <a:rPr lang="en-US" sz="1100" dirty="0">
                <a:latin typeface="Century Gothic" panose="020B0502020202020204" pitchFamily="34" charset="0"/>
              </a:rPr>
              <a:t>Roof </a:t>
            </a:r>
            <a:r>
              <a:rPr lang="en-US" sz="1100" dirty="0" err="1">
                <a:latin typeface="Century Gothic" panose="020B0502020202020204" pitchFamily="34" charset="0"/>
              </a:rPr>
              <a:t>Membram</a:t>
            </a:r>
            <a:r>
              <a:rPr lang="en-US" sz="1100" dirty="0">
                <a:latin typeface="Century Gothic" panose="020B0502020202020204" pitchFamily="34" charset="0"/>
              </a:rPr>
              <a:t>: 0,0095m</a:t>
            </a:r>
            <a:endParaRPr lang="es-EC" sz="1100" b="1" dirty="0">
              <a:latin typeface="Century Gothic" panose="020B0502020202020204" pitchFamily="34" charset="0"/>
            </a:endParaRPr>
          </a:p>
        </p:txBody>
      </p:sp>
    </p:spTree>
    <p:extLst>
      <p:ext uri="{BB962C8B-B14F-4D97-AF65-F5344CB8AC3E}">
        <p14:creationId xmlns:p14="http://schemas.microsoft.com/office/powerpoint/2010/main" val="38823912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1458832" y="0"/>
            <a:ext cx="733168" cy="685800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s-EC"/>
          </a:p>
        </p:txBody>
      </p:sp>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414687" y="5080687"/>
            <a:ext cx="2821459" cy="733166"/>
          </a:xfrm>
          <a:prstGeom prst="rect">
            <a:avLst/>
          </a:prstGeom>
        </p:spPr>
      </p:pic>
      <p:sp>
        <p:nvSpPr>
          <p:cNvPr id="15" name="Título 1"/>
          <p:cNvSpPr txBox="1">
            <a:spLocks/>
          </p:cNvSpPr>
          <p:nvPr/>
        </p:nvSpPr>
        <p:spPr>
          <a:xfrm rot="16200000">
            <a:off x="-2981711" y="3206961"/>
            <a:ext cx="6626571" cy="5436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C" sz="2800" dirty="0">
                <a:solidFill>
                  <a:schemeClr val="bg2">
                    <a:lumMod val="50000"/>
                  </a:schemeClr>
                </a:solidFill>
                <a:latin typeface="Century Gothic" panose="020B0502020202020204" pitchFamily="34" charset="0"/>
              </a:rPr>
              <a:t>CASE LOCATION 3.1: </a:t>
            </a:r>
            <a:r>
              <a:rPr lang="es-EC" sz="2800" b="1" dirty="0">
                <a:solidFill>
                  <a:schemeClr val="bg2">
                    <a:lumMod val="50000"/>
                  </a:schemeClr>
                </a:solidFill>
                <a:latin typeface="Century Gothic" panose="020B0502020202020204" pitchFamily="34" charset="0"/>
              </a:rPr>
              <a:t>OSLO - NRW</a:t>
            </a:r>
          </a:p>
        </p:txBody>
      </p:sp>
      <p:sp>
        <p:nvSpPr>
          <p:cNvPr id="16" name="Título 1"/>
          <p:cNvSpPr txBox="1">
            <a:spLocks/>
          </p:cNvSpPr>
          <p:nvPr/>
        </p:nvSpPr>
        <p:spPr>
          <a:xfrm rot="16200000">
            <a:off x="-2542257" y="3157893"/>
            <a:ext cx="6626571" cy="5436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C" sz="2800" b="1" dirty="0">
                <a:solidFill>
                  <a:schemeClr val="bg2">
                    <a:lumMod val="50000"/>
                  </a:schemeClr>
                </a:solidFill>
                <a:latin typeface="Century Gothic" panose="020B0502020202020204" pitchFamily="34" charset="0"/>
              </a:rPr>
              <a:t>GOOD INSULATION</a:t>
            </a: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2279" y="101746"/>
            <a:ext cx="6447634" cy="4448247"/>
          </a:xfrm>
          <a:prstGeom prst="rect">
            <a:avLst/>
          </a:prstGeom>
        </p:spPr>
      </p:pic>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5085" y="4813466"/>
            <a:ext cx="7305745" cy="1851271"/>
          </a:xfrm>
          <a:prstGeom prst="rect">
            <a:avLst/>
          </a:prstGeom>
        </p:spPr>
      </p:pic>
      <p:pic>
        <p:nvPicPr>
          <p:cNvPr id="8" name="Imagen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3265" y="4566793"/>
            <a:ext cx="2656850" cy="2103664"/>
          </a:xfrm>
          <a:prstGeom prst="rect">
            <a:avLst/>
          </a:prstGeom>
        </p:spPr>
      </p:pic>
      <p:pic>
        <p:nvPicPr>
          <p:cNvPr id="9" name="Imagen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3265" y="162736"/>
            <a:ext cx="2745344" cy="2090563"/>
          </a:xfrm>
          <a:prstGeom prst="rect">
            <a:avLst/>
          </a:prstGeom>
        </p:spPr>
      </p:pic>
      <p:pic>
        <p:nvPicPr>
          <p:cNvPr id="17" name="Imagen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53265" y="2336644"/>
            <a:ext cx="2568357" cy="2146804"/>
          </a:xfrm>
          <a:prstGeom prst="rect">
            <a:avLst/>
          </a:prstGeom>
        </p:spPr>
      </p:pic>
    </p:spTree>
    <p:extLst>
      <p:ext uri="{BB962C8B-B14F-4D97-AF65-F5344CB8AC3E}">
        <p14:creationId xmlns:p14="http://schemas.microsoft.com/office/powerpoint/2010/main" val="1983911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1458832" y="0"/>
            <a:ext cx="733168" cy="685800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s-EC"/>
          </a:p>
        </p:txBody>
      </p:sp>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414687" y="5080687"/>
            <a:ext cx="2821459" cy="733166"/>
          </a:xfrm>
          <a:prstGeom prst="rect">
            <a:avLst/>
          </a:prstGeom>
        </p:spPr>
      </p:pic>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812" y="1911867"/>
            <a:ext cx="5075844" cy="1711912"/>
          </a:xfrm>
          <a:prstGeom prst="rect">
            <a:avLst/>
          </a:prstGeom>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9027" y="3672847"/>
            <a:ext cx="5737903" cy="2397221"/>
          </a:xfrm>
          <a:prstGeom prst="rect">
            <a:avLst/>
          </a:prstGeom>
        </p:spPr>
      </p:pic>
      <p:pic>
        <p:nvPicPr>
          <p:cNvPr id="6" name="Imagen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9760" y="4019056"/>
            <a:ext cx="4829267" cy="1976020"/>
          </a:xfrm>
          <a:prstGeom prst="rect">
            <a:avLst/>
          </a:prstGeom>
        </p:spPr>
      </p:pic>
      <p:pic>
        <p:nvPicPr>
          <p:cNvPr id="9" name="Imagen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9028" y="1307066"/>
            <a:ext cx="5737903" cy="2365781"/>
          </a:xfrm>
          <a:prstGeom prst="rect">
            <a:avLst/>
          </a:prstGeom>
        </p:spPr>
      </p:pic>
      <p:sp>
        <p:nvSpPr>
          <p:cNvPr id="16" name="Título 1"/>
          <p:cNvSpPr txBox="1">
            <a:spLocks/>
          </p:cNvSpPr>
          <p:nvPr/>
        </p:nvSpPr>
        <p:spPr>
          <a:xfrm rot="16200000">
            <a:off x="-2981711" y="3206961"/>
            <a:ext cx="6626571" cy="5436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C" sz="2800" dirty="0">
                <a:solidFill>
                  <a:schemeClr val="bg2">
                    <a:lumMod val="50000"/>
                  </a:schemeClr>
                </a:solidFill>
                <a:latin typeface="Century Gothic" panose="020B0502020202020204" pitchFamily="34" charset="0"/>
              </a:rPr>
              <a:t>CASE LOCATION 3.1: </a:t>
            </a:r>
            <a:r>
              <a:rPr lang="es-EC" sz="2800" b="1" dirty="0">
                <a:solidFill>
                  <a:schemeClr val="bg2">
                    <a:lumMod val="50000"/>
                  </a:schemeClr>
                </a:solidFill>
                <a:latin typeface="Century Gothic" panose="020B0502020202020204" pitchFamily="34" charset="0"/>
              </a:rPr>
              <a:t>OSLO - NRW</a:t>
            </a:r>
          </a:p>
        </p:txBody>
      </p:sp>
      <p:sp>
        <p:nvSpPr>
          <p:cNvPr id="17" name="Título 1"/>
          <p:cNvSpPr txBox="1">
            <a:spLocks/>
          </p:cNvSpPr>
          <p:nvPr/>
        </p:nvSpPr>
        <p:spPr>
          <a:xfrm rot="16200000">
            <a:off x="-2542257" y="3157893"/>
            <a:ext cx="6626571" cy="5436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C" sz="2800" b="1" dirty="0">
                <a:solidFill>
                  <a:schemeClr val="bg2">
                    <a:lumMod val="50000"/>
                  </a:schemeClr>
                </a:solidFill>
                <a:latin typeface="Century Gothic" panose="020B0502020202020204" pitchFamily="34" charset="0"/>
              </a:rPr>
              <a:t>GOOD INSULATION</a:t>
            </a:r>
          </a:p>
        </p:txBody>
      </p:sp>
    </p:spTree>
    <p:extLst>
      <p:ext uri="{BB962C8B-B14F-4D97-AF65-F5344CB8AC3E}">
        <p14:creationId xmlns:p14="http://schemas.microsoft.com/office/powerpoint/2010/main" val="402830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rot="16200000">
            <a:off x="-2018269" y="4170405"/>
            <a:ext cx="4699687" cy="543697"/>
          </a:xfrm>
        </p:spPr>
        <p:txBody>
          <a:bodyPr>
            <a:normAutofit/>
          </a:bodyPr>
          <a:lstStyle/>
          <a:p>
            <a:r>
              <a:rPr lang="es-EC" sz="2800" dirty="0">
                <a:solidFill>
                  <a:schemeClr val="bg2">
                    <a:lumMod val="50000"/>
                  </a:schemeClr>
                </a:solidFill>
                <a:latin typeface="Century Gothic" panose="020B0502020202020204" pitchFamily="34" charset="0"/>
              </a:rPr>
              <a:t>CONCLUSIONS</a:t>
            </a:r>
          </a:p>
        </p:txBody>
      </p:sp>
      <p:sp>
        <p:nvSpPr>
          <p:cNvPr id="3" name="Marcador de contenido 2"/>
          <p:cNvSpPr>
            <a:spLocks noGrp="1"/>
          </p:cNvSpPr>
          <p:nvPr>
            <p:ph idx="1"/>
          </p:nvPr>
        </p:nvSpPr>
        <p:spPr>
          <a:xfrm>
            <a:off x="897925" y="514351"/>
            <a:ext cx="4864700" cy="6038849"/>
          </a:xfrm>
        </p:spPr>
        <p:txBody>
          <a:bodyPr>
            <a:normAutofit fontScale="92500"/>
          </a:bodyPr>
          <a:lstStyle/>
          <a:p>
            <a:pPr marL="0" indent="0" algn="just">
              <a:buNone/>
            </a:pPr>
            <a:r>
              <a:rPr lang="en-US" sz="1200" dirty="0">
                <a:latin typeface="Century Gothic" panose="020B0502020202020204" pitchFamily="34" charset="0"/>
              </a:rPr>
              <a:t>At the moment we compare the results obtained through the Open Studio software with the yearly energy consumption in each different city, with the same building and the same type of insulation, we can conclude important assumptions:</a:t>
            </a:r>
          </a:p>
          <a:p>
            <a:pPr algn="just">
              <a:buFont typeface="Wingdings" panose="05000000000000000000" pitchFamily="2" charset="2"/>
              <a:buChar char="§"/>
            </a:pPr>
            <a:endParaRPr lang="en-US" sz="1200" dirty="0">
              <a:latin typeface="Century Gothic" panose="020B0502020202020204" pitchFamily="34" charset="0"/>
            </a:endParaRPr>
          </a:p>
          <a:p>
            <a:pPr algn="just">
              <a:buFont typeface="Wingdings" panose="05000000000000000000" pitchFamily="2" charset="2"/>
              <a:buChar char="§"/>
            </a:pPr>
            <a:r>
              <a:rPr lang="en-US" sz="1200" dirty="0">
                <a:latin typeface="Century Gothic" panose="020B0502020202020204" pitchFamily="34" charset="0"/>
              </a:rPr>
              <a:t>The city location plays the most important factor in order to determine the energy consumption, for this reason the city of Quito, the closest one to the Equatorial line is the place with less energy consumption. While on the other side Oslo, the </a:t>
            </a:r>
            <a:r>
              <a:rPr lang="en-US" sz="1200" dirty="0" err="1">
                <a:latin typeface="Century Gothic" panose="020B0502020202020204" pitchFamily="34" charset="0"/>
              </a:rPr>
              <a:t>farest</a:t>
            </a:r>
            <a:r>
              <a:rPr lang="en-US" sz="1200" dirty="0">
                <a:latin typeface="Century Gothic" panose="020B0502020202020204" pitchFamily="34" charset="0"/>
              </a:rPr>
              <a:t> city from the Equatorial line, hence the coldest city, is the one that consumes more energy throughout the year.</a:t>
            </a:r>
          </a:p>
          <a:p>
            <a:pPr algn="just">
              <a:buFont typeface="Wingdings" panose="05000000000000000000" pitchFamily="2" charset="2"/>
              <a:buChar char="§"/>
            </a:pPr>
            <a:r>
              <a:rPr lang="en-US" sz="1200" dirty="0">
                <a:latin typeface="Century Gothic" panose="020B0502020202020204" pitchFamily="34" charset="0"/>
              </a:rPr>
              <a:t>For the case of the city of Quito the software calculates the heating and cooling consumption; nevertheless, in this city it is not necessary the use of this kind of systems because the average temperature maintains constant during the whole year, and for this situation it is possible to obtain the desired inner temperature with the application of a proper insulation and the use of proper external insulation panels to keep the heat out.   </a:t>
            </a:r>
          </a:p>
          <a:p>
            <a:pPr algn="just">
              <a:buFont typeface="Wingdings" panose="05000000000000000000" pitchFamily="2" charset="2"/>
              <a:buChar char="§"/>
            </a:pPr>
            <a:r>
              <a:rPr lang="en-US" sz="1200" dirty="0">
                <a:latin typeface="Century Gothic" panose="020B0502020202020204" pitchFamily="34" charset="0"/>
              </a:rPr>
              <a:t>When we compare the city with the lowest temperatures applying different insulations in the walls and roof, from a bad insulation to a medium and a good one, we can observe a difference of 479,36 GJ between the good and the bad case. However, we also observe when we increase the insulation it is true that the yearly heating consumption reduces, but the cooling consumption increases; this could happen because of course during summer months, the places with higher insulation will need more cooling energy to reach the desired inner temperature.</a:t>
            </a:r>
          </a:p>
          <a:p>
            <a:pPr algn="just">
              <a:buFont typeface="Wingdings" panose="05000000000000000000" pitchFamily="2" charset="2"/>
              <a:buChar char="§"/>
            </a:pPr>
            <a:r>
              <a:rPr lang="en-US" sz="1200" dirty="0">
                <a:latin typeface="Century Gothic" panose="020B0502020202020204" pitchFamily="34" charset="0"/>
              </a:rPr>
              <a:t>It is important to take into account the results obtained with the software are not a 100% real, because the model applied is just a simplified representation of a real building, and it does not consider the whole complexity implied in true life. Nonetheless, this exercise helps to understand the differences between different location and different types of insulation and how these affects the energy consumption. </a:t>
            </a:r>
          </a:p>
          <a:p>
            <a:pPr algn="just">
              <a:buFontTx/>
              <a:buChar char="-"/>
            </a:pPr>
            <a:endParaRPr lang="es-EC" sz="1200" dirty="0">
              <a:latin typeface="Century Gothic" panose="020B0502020202020204" pitchFamily="34" charset="0"/>
            </a:endParaRPr>
          </a:p>
        </p:txBody>
      </p:sp>
      <p:sp>
        <p:nvSpPr>
          <p:cNvPr id="4" name="Rectángulo 3"/>
          <p:cNvSpPr/>
          <p:nvPr/>
        </p:nvSpPr>
        <p:spPr>
          <a:xfrm>
            <a:off x="11458832" y="0"/>
            <a:ext cx="733168" cy="685800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s-EC"/>
          </a:p>
        </p:txBody>
      </p:sp>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369379" y="5035379"/>
            <a:ext cx="2821459" cy="823782"/>
          </a:xfrm>
          <a:prstGeom prst="rect">
            <a:avLst/>
          </a:prstGeom>
        </p:spPr>
      </p:pic>
      <p:graphicFrame>
        <p:nvGraphicFramePr>
          <p:cNvPr id="6" name="Gráfico 5"/>
          <p:cNvGraphicFramePr>
            <a:graphicFrameLocks/>
          </p:cNvGraphicFramePr>
          <p:nvPr>
            <p:extLst>
              <p:ext uri="{D42A27DB-BD31-4B8C-83A1-F6EECF244321}">
                <p14:modId xmlns:p14="http://schemas.microsoft.com/office/powerpoint/2010/main" val="4206364707"/>
              </p:ext>
            </p:extLst>
          </p:nvPr>
        </p:nvGraphicFramePr>
        <p:xfrm>
          <a:off x="6010532" y="307181"/>
          <a:ext cx="5448300" cy="325278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Gráfico 6"/>
          <p:cNvGraphicFramePr>
            <a:graphicFrameLocks/>
          </p:cNvGraphicFramePr>
          <p:nvPr>
            <p:extLst>
              <p:ext uri="{D42A27DB-BD31-4B8C-83A1-F6EECF244321}">
                <p14:modId xmlns:p14="http://schemas.microsoft.com/office/powerpoint/2010/main" val="690360623"/>
              </p:ext>
            </p:extLst>
          </p:nvPr>
        </p:nvGraphicFramePr>
        <p:xfrm>
          <a:off x="5960462" y="3348037"/>
          <a:ext cx="5453063" cy="3509963"/>
        </p:xfrm>
        <a:graphic>
          <a:graphicData uri="http://schemas.openxmlformats.org/drawingml/2006/chart">
            <c:chart xmlns:c="http://schemas.openxmlformats.org/drawingml/2006/chart" xmlns:r="http://schemas.openxmlformats.org/officeDocument/2006/relationships" r:id="rId4"/>
          </a:graphicData>
        </a:graphic>
      </p:graphicFrame>
      <p:sp>
        <p:nvSpPr>
          <p:cNvPr id="8" name="Marcador de contenido 2"/>
          <p:cNvSpPr txBox="1">
            <a:spLocks/>
          </p:cNvSpPr>
          <p:nvPr/>
        </p:nvSpPr>
        <p:spPr>
          <a:xfrm>
            <a:off x="6095227" y="951343"/>
            <a:ext cx="467184" cy="2207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b="1" dirty="0">
                <a:latin typeface="Century Gothic" panose="020B0502020202020204" pitchFamily="34" charset="0"/>
              </a:rPr>
              <a:t>GJ</a:t>
            </a:r>
          </a:p>
        </p:txBody>
      </p:sp>
      <p:sp>
        <p:nvSpPr>
          <p:cNvPr id="9" name="Marcador de contenido 2"/>
          <p:cNvSpPr txBox="1">
            <a:spLocks/>
          </p:cNvSpPr>
          <p:nvPr/>
        </p:nvSpPr>
        <p:spPr>
          <a:xfrm>
            <a:off x="5980613" y="3496231"/>
            <a:ext cx="467184" cy="2207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b="1" dirty="0">
                <a:latin typeface="Century Gothic" panose="020B0502020202020204" pitchFamily="34" charset="0"/>
              </a:rPr>
              <a:t>GJ</a:t>
            </a:r>
          </a:p>
        </p:txBody>
      </p:sp>
    </p:spTree>
    <p:extLst>
      <p:ext uri="{BB962C8B-B14F-4D97-AF65-F5344CB8AC3E}">
        <p14:creationId xmlns:p14="http://schemas.microsoft.com/office/powerpoint/2010/main" val="2980070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rot="16200000">
            <a:off x="-2018269" y="4170405"/>
            <a:ext cx="4699687" cy="543697"/>
          </a:xfrm>
        </p:spPr>
        <p:txBody>
          <a:bodyPr>
            <a:normAutofit/>
          </a:bodyPr>
          <a:lstStyle/>
          <a:p>
            <a:r>
              <a:rPr lang="es-EC" sz="2800" dirty="0">
                <a:solidFill>
                  <a:schemeClr val="bg2">
                    <a:lumMod val="50000"/>
                  </a:schemeClr>
                </a:solidFill>
                <a:latin typeface="Century Gothic" panose="020B0502020202020204" pitchFamily="34" charset="0"/>
              </a:rPr>
              <a:t>INTRODUCTION</a:t>
            </a:r>
          </a:p>
        </p:txBody>
      </p:sp>
      <p:sp>
        <p:nvSpPr>
          <p:cNvPr id="3" name="Marcador de contenido 2"/>
          <p:cNvSpPr>
            <a:spLocks noGrp="1"/>
          </p:cNvSpPr>
          <p:nvPr>
            <p:ph idx="1"/>
          </p:nvPr>
        </p:nvSpPr>
        <p:spPr>
          <a:xfrm>
            <a:off x="694038" y="2714393"/>
            <a:ext cx="5826689" cy="4263056"/>
          </a:xfrm>
        </p:spPr>
        <p:txBody>
          <a:bodyPr>
            <a:normAutofit/>
          </a:bodyPr>
          <a:lstStyle/>
          <a:p>
            <a:pPr marL="0" indent="0" algn="just">
              <a:buNone/>
            </a:pPr>
            <a:r>
              <a:rPr lang="en-US" sz="1200" dirty="0">
                <a:latin typeface="Century Gothic" panose="020B0502020202020204" pitchFamily="34" charset="0"/>
              </a:rPr>
              <a:t>Computer Modelling and Simulation of how a building performs in terms of energy consumption is extremely important for designers, users and especially developers. The key reason is to understand the building condition and run an analysis against utility bills with the aim of reducing the energy consumption of the buildings and achieve a more sustainable and efficient design. </a:t>
            </a:r>
          </a:p>
          <a:p>
            <a:pPr marL="0" indent="0" algn="just">
              <a:buNone/>
            </a:pPr>
            <a:r>
              <a:rPr lang="en-US" sz="1200" dirty="0">
                <a:latin typeface="Century Gothic" panose="020B0502020202020204" pitchFamily="34" charset="0"/>
              </a:rPr>
              <a:t>There’re many software available, in this case a computer modeled  and simulated building was performed in Sketchup, </a:t>
            </a:r>
            <a:r>
              <a:rPr lang="en-US" sz="1200" dirty="0" err="1">
                <a:latin typeface="Century Gothic" panose="020B0502020202020204" pitchFamily="34" charset="0"/>
              </a:rPr>
              <a:t>OpenStudio</a:t>
            </a:r>
            <a:r>
              <a:rPr lang="en-US" sz="1200" dirty="0">
                <a:latin typeface="Century Gothic" panose="020B0502020202020204" pitchFamily="34" charset="0"/>
              </a:rPr>
              <a:t> and Energy Plus. Energy Plus provides an integrated simulation for accurate temperature and comfort prediction. The simulation was performed in several locations during the whole year in order to compare the different values between diverse climates. It has a special focus in the city of Oslo, Norway, where bad, normal and good insulation characteristics were included to find the most efficient choice.</a:t>
            </a:r>
          </a:p>
          <a:p>
            <a:pPr marL="0" indent="0" algn="just">
              <a:buNone/>
            </a:pPr>
            <a:r>
              <a:rPr lang="en-US" sz="1200" dirty="0">
                <a:latin typeface="Century Gothic" panose="020B0502020202020204" pitchFamily="34" charset="0"/>
              </a:rPr>
              <a:t>The offices modeled building is three stories high and has a standard construction with concrete </a:t>
            </a:r>
            <a:r>
              <a:rPr lang="en-US" sz="1200" dirty="0" err="1">
                <a:latin typeface="Century Gothic" panose="020B0502020202020204" pitchFamily="34" charset="0"/>
              </a:rPr>
              <a:t>agregate</a:t>
            </a:r>
            <a:r>
              <a:rPr lang="en-US" sz="1200" dirty="0">
                <a:latin typeface="Century Gothic" panose="020B0502020202020204" pitchFamily="34" charset="0"/>
              </a:rPr>
              <a:t> exterior walls that vary in insulation properties, drywall interior walls and exterior shading with the exception of the north facade are included in the model. The input data were building constructional records, local climate data, occupancy, internal load, HVAC and lighting component data, equipment data etc. Different thermal zones were taken into consideration in order to achieve a more accurate analysis. </a:t>
            </a:r>
          </a:p>
        </p:txBody>
      </p:sp>
      <p:sp>
        <p:nvSpPr>
          <p:cNvPr id="4" name="Rectángulo 3"/>
          <p:cNvSpPr/>
          <p:nvPr/>
        </p:nvSpPr>
        <p:spPr>
          <a:xfrm>
            <a:off x="11458832" y="0"/>
            <a:ext cx="733168" cy="685800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s-EC"/>
          </a:p>
        </p:txBody>
      </p:sp>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369379" y="5035379"/>
            <a:ext cx="2821459" cy="823782"/>
          </a:xfrm>
          <a:prstGeom prst="rect">
            <a:avLst/>
          </a:prstGeom>
        </p:spPr>
      </p:pic>
    </p:spTree>
    <p:extLst>
      <p:ext uri="{BB962C8B-B14F-4D97-AF65-F5344CB8AC3E}">
        <p14:creationId xmlns:p14="http://schemas.microsoft.com/office/powerpoint/2010/main" val="3867824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9585456" y="88474"/>
            <a:ext cx="1914419" cy="2028649"/>
          </a:xfrm>
        </p:spPr>
        <p:txBody>
          <a:bodyPr>
            <a:noAutofit/>
          </a:bodyPr>
          <a:lstStyle/>
          <a:p>
            <a:pPr marL="0" indent="0">
              <a:buNone/>
            </a:pPr>
            <a:r>
              <a:rPr lang="es-EC" sz="1000" dirty="0">
                <a:latin typeface="Century Gothic" panose="020B0502020202020204" pitchFamily="34" charset="0"/>
              </a:rPr>
              <a:t>NUMBER OF FLOORS: 3</a:t>
            </a:r>
          </a:p>
          <a:p>
            <a:pPr marL="0" indent="0">
              <a:buNone/>
            </a:pPr>
            <a:r>
              <a:rPr lang="es-EC" sz="1000" dirty="0">
                <a:latin typeface="Century Gothic" panose="020B0502020202020204" pitchFamily="34" charset="0"/>
              </a:rPr>
              <a:t>FLOOR HEIGHT: 4 m</a:t>
            </a:r>
          </a:p>
          <a:p>
            <a:pPr marL="0" indent="0">
              <a:buNone/>
            </a:pPr>
            <a:r>
              <a:rPr lang="es-EC" sz="1000" dirty="0">
                <a:latin typeface="Century Gothic" panose="020B0502020202020204" pitchFamily="34" charset="0"/>
              </a:rPr>
              <a:t>WINDOW TO WALL RATIO: 0,5</a:t>
            </a:r>
          </a:p>
          <a:p>
            <a:pPr marL="0" indent="0">
              <a:buNone/>
            </a:pPr>
            <a:r>
              <a:rPr lang="es-EC" sz="1000" dirty="0">
                <a:latin typeface="Century Gothic" panose="020B0502020202020204" pitchFamily="34" charset="0"/>
              </a:rPr>
              <a:t>OFFSET ABOVE FLOOR: 0,75m</a:t>
            </a:r>
          </a:p>
          <a:p>
            <a:pPr marL="0" indent="0">
              <a:buNone/>
            </a:pPr>
            <a:r>
              <a:rPr lang="es-EC" sz="1000" dirty="0">
                <a:latin typeface="Century Gothic" panose="020B0502020202020204" pitchFamily="34" charset="0"/>
              </a:rPr>
              <a:t>OVERHANGS PROJECTION FACTOR: 0,5m</a:t>
            </a:r>
          </a:p>
          <a:p>
            <a:pPr marL="0" indent="0">
              <a:buNone/>
            </a:pPr>
            <a:r>
              <a:rPr lang="es-EC" sz="1000" dirty="0">
                <a:latin typeface="Century Gothic" panose="020B0502020202020204" pitchFamily="34" charset="0"/>
              </a:rPr>
              <a:t>TOTAL THERMAL ZONES: 6</a:t>
            </a:r>
          </a:p>
          <a:p>
            <a:endParaRPr lang="es-EC" sz="1000" dirty="0">
              <a:latin typeface="Century Gothic" panose="020B0502020202020204" pitchFamily="34" charset="0"/>
            </a:endParaRPr>
          </a:p>
          <a:p>
            <a:endParaRPr lang="es-EC" sz="1000" dirty="0">
              <a:latin typeface="Century Gothic" panose="020B0502020202020204" pitchFamily="34" charset="0"/>
            </a:endParaRPr>
          </a:p>
        </p:txBody>
      </p:sp>
      <p:sp>
        <p:nvSpPr>
          <p:cNvPr id="4" name="Rectángulo 3"/>
          <p:cNvSpPr/>
          <p:nvPr/>
        </p:nvSpPr>
        <p:spPr>
          <a:xfrm>
            <a:off x="11458832" y="0"/>
            <a:ext cx="733168" cy="685800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s-EC"/>
          </a:p>
        </p:txBody>
      </p:sp>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369379" y="5035379"/>
            <a:ext cx="2821459" cy="823782"/>
          </a:xfrm>
          <a:prstGeom prst="rect">
            <a:avLst/>
          </a:prstGeom>
        </p:spPr>
      </p:pic>
      <p:sp>
        <p:nvSpPr>
          <p:cNvPr id="9" name="Rectángulo 8"/>
          <p:cNvSpPr/>
          <p:nvPr/>
        </p:nvSpPr>
        <p:spPr>
          <a:xfrm>
            <a:off x="1165291" y="1027589"/>
            <a:ext cx="4077730" cy="930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10" name="Rectángulo 9"/>
          <p:cNvSpPr/>
          <p:nvPr/>
        </p:nvSpPr>
        <p:spPr>
          <a:xfrm>
            <a:off x="1157054" y="88476"/>
            <a:ext cx="1318053" cy="930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14" name="Rectángulo 13"/>
          <p:cNvSpPr/>
          <p:nvPr/>
        </p:nvSpPr>
        <p:spPr>
          <a:xfrm>
            <a:off x="3916730" y="88475"/>
            <a:ext cx="1318053" cy="93087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C"/>
          </a:p>
        </p:txBody>
      </p:sp>
      <p:cxnSp>
        <p:nvCxnSpPr>
          <p:cNvPr id="16" name="Conector recto 15"/>
          <p:cNvCxnSpPr/>
          <p:nvPr/>
        </p:nvCxnSpPr>
        <p:spPr>
          <a:xfrm>
            <a:off x="2483345" y="1019350"/>
            <a:ext cx="0" cy="930876"/>
          </a:xfrm>
          <a:prstGeom prst="line">
            <a:avLst/>
          </a:prstGeom>
        </p:spPr>
        <p:style>
          <a:lnRef idx="1">
            <a:schemeClr val="dk1"/>
          </a:lnRef>
          <a:fillRef idx="0">
            <a:schemeClr val="dk1"/>
          </a:fillRef>
          <a:effectRef idx="0">
            <a:schemeClr val="dk1"/>
          </a:effectRef>
          <a:fontRef idx="minor">
            <a:schemeClr val="tx1"/>
          </a:fontRef>
        </p:style>
      </p:cxnSp>
      <p:cxnSp>
        <p:nvCxnSpPr>
          <p:cNvPr id="18" name="Conector recto 17"/>
          <p:cNvCxnSpPr/>
          <p:nvPr/>
        </p:nvCxnSpPr>
        <p:spPr>
          <a:xfrm>
            <a:off x="3924968" y="1019350"/>
            <a:ext cx="0" cy="930876"/>
          </a:xfrm>
          <a:prstGeom prst="line">
            <a:avLst/>
          </a:prstGeom>
        </p:spPr>
        <p:style>
          <a:lnRef idx="1">
            <a:schemeClr val="dk1"/>
          </a:lnRef>
          <a:fillRef idx="0">
            <a:schemeClr val="dk1"/>
          </a:fillRef>
          <a:effectRef idx="0">
            <a:schemeClr val="dk1"/>
          </a:effectRef>
          <a:fontRef idx="minor">
            <a:schemeClr val="tx1"/>
          </a:fontRef>
        </p:style>
      </p:cxnSp>
      <p:cxnSp>
        <p:nvCxnSpPr>
          <p:cNvPr id="22" name="Conector recto 21"/>
          <p:cNvCxnSpPr/>
          <p:nvPr/>
        </p:nvCxnSpPr>
        <p:spPr>
          <a:xfrm>
            <a:off x="3924968" y="1019350"/>
            <a:ext cx="1318053" cy="0"/>
          </a:xfrm>
          <a:prstGeom prst="line">
            <a:avLst/>
          </a:prstGeom>
        </p:spPr>
        <p:style>
          <a:lnRef idx="1">
            <a:schemeClr val="dk1"/>
          </a:lnRef>
          <a:fillRef idx="0">
            <a:schemeClr val="dk1"/>
          </a:fillRef>
          <a:effectRef idx="0">
            <a:schemeClr val="dk1"/>
          </a:effectRef>
          <a:fontRef idx="minor">
            <a:schemeClr val="tx1"/>
          </a:fontRef>
        </p:style>
      </p:cxnSp>
      <p:cxnSp>
        <p:nvCxnSpPr>
          <p:cNvPr id="24" name="Conector recto 23"/>
          <p:cNvCxnSpPr/>
          <p:nvPr/>
        </p:nvCxnSpPr>
        <p:spPr>
          <a:xfrm>
            <a:off x="1165291" y="1019350"/>
            <a:ext cx="1318053" cy="0"/>
          </a:xfrm>
          <a:prstGeom prst="line">
            <a:avLst/>
          </a:prstGeom>
        </p:spPr>
        <p:style>
          <a:lnRef idx="1">
            <a:schemeClr val="dk1"/>
          </a:lnRef>
          <a:fillRef idx="0">
            <a:schemeClr val="dk1"/>
          </a:fillRef>
          <a:effectRef idx="0">
            <a:schemeClr val="dk1"/>
          </a:effectRef>
          <a:fontRef idx="minor">
            <a:schemeClr val="tx1"/>
          </a:fontRef>
        </p:style>
      </p:cxnSp>
      <p:sp>
        <p:nvSpPr>
          <p:cNvPr id="25" name="Marcador de contenido 2"/>
          <p:cNvSpPr txBox="1">
            <a:spLocks/>
          </p:cNvSpPr>
          <p:nvPr/>
        </p:nvSpPr>
        <p:spPr>
          <a:xfrm>
            <a:off x="1395950" y="451240"/>
            <a:ext cx="897925" cy="3127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400" dirty="0">
                <a:latin typeface="Century Gothic" panose="020B0502020202020204" pitchFamily="34" charset="0"/>
              </a:rPr>
              <a:t>OFFICE</a:t>
            </a:r>
          </a:p>
        </p:txBody>
      </p:sp>
      <p:sp>
        <p:nvSpPr>
          <p:cNvPr id="26" name="Marcador de contenido 2"/>
          <p:cNvSpPr txBox="1">
            <a:spLocks/>
          </p:cNvSpPr>
          <p:nvPr/>
        </p:nvSpPr>
        <p:spPr>
          <a:xfrm>
            <a:off x="4044050" y="411658"/>
            <a:ext cx="1198971" cy="3127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400" dirty="0">
                <a:latin typeface="Century Gothic" panose="020B0502020202020204" pitchFamily="34" charset="0"/>
              </a:rPr>
              <a:t>RESTROOM</a:t>
            </a:r>
          </a:p>
        </p:txBody>
      </p:sp>
      <p:sp>
        <p:nvSpPr>
          <p:cNvPr id="27" name="Marcador de contenido 2"/>
          <p:cNvSpPr txBox="1">
            <a:spLocks/>
          </p:cNvSpPr>
          <p:nvPr/>
        </p:nvSpPr>
        <p:spPr>
          <a:xfrm>
            <a:off x="1404187" y="1344895"/>
            <a:ext cx="897925" cy="3127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400" dirty="0">
                <a:latin typeface="Century Gothic" panose="020B0502020202020204" pitchFamily="34" charset="0"/>
              </a:rPr>
              <a:t>OFFICE</a:t>
            </a:r>
          </a:p>
        </p:txBody>
      </p:sp>
      <p:sp>
        <p:nvSpPr>
          <p:cNvPr id="28" name="Marcador de contenido 2"/>
          <p:cNvSpPr txBox="1">
            <a:spLocks/>
          </p:cNvSpPr>
          <p:nvPr/>
        </p:nvSpPr>
        <p:spPr>
          <a:xfrm>
            <a:off x="2779908" y="1353133"/>
            <a:ext cx="897925" cy="3127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400" dirty="0">
                <a:latin typeface="Century Gothic" panose="020B0502020202020204" pitchFamily="34" charset="0"/>
              </a:rPr>
              <a:t>OFFICE</a:t>
            </a:r>
          </a:p>
        </p:txBody>
      </p:sp>
      <p:sp>
        <p:nvSpPr>
          <p:cNvPr id="29" name="Marcador de contenido 2"/>
          <p:cNvSpPr txBox="1">
            <a:spLocks/>
          </p:cNvSpPr>
          <p:nvPr/>
        </p:nvSpPr>
        <p:spPr>
          <a:xfrm>
            <a:off x="4200936" y="1347256"/>
            <a:ext cx="897925" cy="3127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400" dirty="0">
                <a:latin typeface="Century Gothic" panose="020B0502020202020204" pitchFamily="34" charset="0"/>
              </a:rPr>
              <a:t>OFFICE</a:t>
            </a:r>
          </a:p>
        </p:txBody>
      </p:sp>
      <p:sp>
        <p:nvSpPr>
          <p:cNvPr id="33" name="Título 1"/>
          <p:cNvSpPr>
            <a:spLocks noGrp="1"/>
          </p:cNvSpPr>
          <p:nvPr>
            <p:ph type="title"/>
          </p:nvPr>
        </p:nvSpPr>
        <p:spPr>
          <a:xfrm rot="16200000">
            <a:off x="-2018269" y="4170405"/>
            <a:ext cx="4699687" cy="543697"/>
          </a:xfrm>
        </p:spPr>
        <p:txBody>
          <a:bodyPr>
            <a:normAutofit/>
          </a:bodyPr>
          <a:lstStyle/>
          <a:p>
            <a:r>
              <a:rPr lang="es-EC" sz="2800" dirty="0">
                <a:solidFill>
                  <a:schemeClr val="bg2">
                    <a:lumMod val="50000"/>
                  </a:schemeClr>
                </a:solidFill>
                <a:latin typeface="Century Gothic" panose="020B0502020202020204" pitchFamily="34" charset="0"/>
              </a:rPr>
              <a:t>GENERAL DATA</a:t>
            </a:r>
          </a:p>
        </p:txBody>
      </p:sp>
      <p:pic>
        <p:nvPicPr>
          <p:cNvPr id="34" name="Imagen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5291" y="2264726"/>
            <a:ext cx="4077730" cy="2047104"/>
          </a:xfrm>
          <a:prstGeom prst="rect">
            <a:avLst/>
          </a:prstGeom>
        </p:spPr>
      </p:pic>
      <p:pic>
        <p:nvPicPr>
          <p:cNvPr id="35" name="Imagen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5290" y="4383994"/>
            <a:ext cx="4077731" cy="2338471"/>
          </a:xfrm>
          <a:prstGeom prst="rect">
            <a:avLst/>
          </a:prstGeom>
        </p:spPr>
      </p:pic>
      <p:pic>
        <p:nvPicPr>
          <p:cNvPr id="48" name="Imagen 4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9251" y="0"/>
            <a:ext cx="2870449" cy="1435225"/>
          </a:xfrm>
          <a:prstGeom prst="rect">
            <a:avLst/>
          </a:prstGeom>
        </p:spPr>
      </p:pic>
      <p:sp>
        <p:nvSpPr>
          <p:cNvPr id="49" name="Título 1"/>
          <p:cNvSpPr txBox="1">
            <a:spLocks/>
          </p:cNvSpPr>
          <p:nvPr/>
        </p:nvSpPr>
        <p:spPr>
          <a:xfrm rot="16200000">
            <a:off x="68075" y="882210"/>
            <a:ext cx="1931772" cy="34430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C" sz="1600" dirty="0">
                <a:solidFill>
                  <a:schemeClr val="bg2">
                    <a:lumMod val="50000"/>
                  </a:schemeClr>
                </a:solidFill>
                <a:latin typeface="Century Gothic" panose="020B0502020202020204" pitchFamily="34" charset="0"/>
              </a:rPr>
              <a:t>PLAN</a:t>
            </a:r>
          </a:p>
        </p:txBody>
      </p:sp>
      <p:sp>
        <p:nvSpPr>
          <p:cNvPr id="50" name="Título 1"/>
          <p:cNvSpPr txBox="1">
            <a:spLocks/>
          </p:cNvSpPr>
          <p:nvPr/>
        </p:nvSpPr>
        <p:spPr>
          <a:xfrm rot="16200000">
            <a:off x="96544" y="3138475"/>
            <a:ext cx="1931772" cy="3443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C" sz="1600" dirty="0">
                <a:solidFill>
                  <a:schemeClr val="bg2">
                    <a:lumMod val="50000"/>
                  </a:schemeClr>
                </a:solidFill>
                <a:latin typeface="Century Gothic" panose="020B0502020202020204" pitchFamily="34" charset="0"/>
              </a:rPr>
              <a:t>PERSPECTIVE</a:t>
            </a:r>
          </a:p>
        </p:txBody>
      </p:sp>
      <p:sp>
        <p:nvSpPr>
          <p:cNvPr id="51" name="Título 1"/>
          <p:cNvSpPr txBox="1">
            <a:spLocks/>
          </p:cNvSpPr>
          <p:nvPr/>
        </p:nvSpPr>
        <p:spPr>
          <a:xfrm rot="16200000">
            <a:off x="-173235" y="5348187"/>
            <a:ext cx="2489799" cy="3443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C" sz="1600" dirty="0">
                <a:solidFill>
                  <a:schemeClr val="bg2">
                    <a:lumMod val="50000"/>
                  </a:schemeClr>
                </a:solidFill>
                <a:latin typeface="Century Gothic" panose="020B0502020202020204" pitchFamily="34" charset="0"/>
              </a:rPr>
              <a:t>THERMAL ZONES</a:t>
            </a:r>
          </a:p>
        </p:txBody>
      </p:sp>
      <p:pic>
        <p:nvPicPr>
          <p:cNvPr id="53" name="Imagen 5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78738" y="1340700"/>
            <a:ext cx="3842434" cy="2651680"/>
          </a:xfrm>
          <a:prstGeom prst="rect">
            <a:avLst/>
          </a:prstGeom>
        </p:spPr>
      </p:pic>
      <p:pic>
        <p:nvPicPr>
          <p:cNvPr id="54" name="Imagen 5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81316" y="4043237"/>
            <a:ext cx="3842435" cy="2645887"/>
          </a:xfrm>
          <a:prstGeom prst="rect">
            <a:avLst/>
          </a:prstGeom>
        </p:spPr>
      </p:pic>
      <p:sp>
        <p:nvSpPr>
          <p:cNvPr id="55" name="Marcador de contenido 2"/>
          <p:cNvSpPr txBox="1">
            <a:spLocks/>
          </p:cNvSpPr>
          <p:nvPr/>
        </p:nvSpPr>
        <p:spPr>
          <a:xfrm>
            <a:off x="9521319" y="3786233"/>
            <a:ext cx="2174794" cy="295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100" b="1" dirty="0">
                <a:latin typeface="Century Gothic" panose="020B0502020202020204" pitchFamily="34" charset="0"/>
              </a:rPr>
              <a:t>SCHEDULE EQUIPMENT USE</a:t>
            </a:r>
          </a:p>
          <a:p>
            <a:endParaRPr lang="es-EC" sz="1100" dirty="0">
              <a:latin typeface="Century Gothic" panose="020B0502020202020204" pitchFamily="34" charset="0"/>
            </a:endParaRPr>
          </a:p>
        </p:txBody>
      </p:sp>
      <p:sp>
        <p:nvSpPr>
          <p:cNvPr id="56" name="Marcador de contenido 2"/>
          <p:cNvSpPr txBox="1">
            <a:spLocks/>
          </p:cNvSpPr>
          <p:nvPr/>
        </p:nvSpPr>
        <p:spPr>
          <a:xfrm>
            <a:off x="9560894" y="6460278"/>
            <a:ext cx="2174794" cy="295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100" b="1" dirty="0">
                <a:latin typeface="Century Gothic" panose="020B0502020202020204" pitchFamily="34" charset="0"/>
              </a:rPr>
              <a:t>SCHEDULE LIGTH USE</a:t>
            </a:r>
          </a:p>
          <a:p>
            <a:endParaRPr lang="es-EC" sz="1100" dirty="0">
              <a:latin typeface="Century Gothic" panose="020B0502020202020204" pitchFamily="34" charset="0"/>
            </a:endParaRPr>
          </a:p>
        </p:txBody>
      </p:sp>
      <p:cxnSp>
        <p:nvCxnSpPr>
          <p:cNvPr id="6" name="Conector recto 5"/>
          <p:cNvCxnSpPr/>
          <p:nvPr/>
        </p:nvCxnSpPr>
        <p:spPr>
          <a:xfrm>
            <a:off x="1157054" y="2141838"/>
            <a:ext cx="4085967" cy="0"/>
          </a:xfrm>
          <a:prstGeom prst="line">
            <a:avLst/>
          </a:prstGeom>
        </p:spPr>
        <p:style>
          <a:lnRef idx="1">
            <a:schemeClr val="dk1"/>
          </a:lnRef>
          <a:fillRef idx="0">
            <a:schemeClr val="dk1"/>
          </a:fillRef>
          <a:effectRef idx="0">
            <a:schemeClr val="dk1"/>
          </a:effectRef>
          <a:fontRef idx="minor">
            <a:schemeClr val="tx1"/>
          </a:fontRef>
        </p:style>
      </p:cxnSp>
      <p:cxnSp>
        <p:nvCxnSpPr>
          <p:cNvPr id="8" name="Conector recto 7"/>
          <p:cNvCxnSpPr/>
          <p:nvPr/>
        </p:nvCxnSpPr>
        <p:spPr>
          <a:xfrm>
            <a:off x="5420499" y="88475"/>
            <a:ext cx="0" cy="1861751"/>
          </a:xfrm>
          <a:prstGeom prst="line">
            <a:avLst/>
          </a:prstGeom>
        </p:spPr>
        <p:style>
          <a:lnRef idx="1">
            <a:schemeClr val="dk1"/>
          </a:lnRef>
          <a:fillRef idx="0">
            <a:schemeClr val="dk1"/>
          </a:fillRef>
          <a:effectRef idx="0">
            <a:schemeClr val="dk1"/>
          </a:effectRef>
          <a:fontRef idx="minor">
            <a:schemeClr val="tx1"/>
          </a:fontRef>
        </p:style>
      </p:cxnSp>
      <p:cxnSp>
        <p:nvCxnSpPr>
          <p:cNvPr id="12" name="Conector recto 11"/>
          <p:cNvCxnSpPr/>
          <p:nvPr/>
        </p:nvCxnSpPr>
        <p:spPr>
          <a:xfrm flipV="1">
            <a:off x="3772930" y="88475"/>
            <a:ext cx="0" cy="939114"/>
          </a:xfrm>
          <a:prstGeom prst="line">
            <a:avLst/>
          </a:prstGeom>
        </p:spPr>
        <p:style>
          <a:lnRef idx="1">
            <a:schemeClr val="dk1"/>
          </a:lnRef>
          <a:fillRef idx="0">
            <a:schemeClr val="dk1"/>
          </a:fillRef>
          <a:effectRef idx="0">
            <a:schemeClr val="dk1"/>
          </a:effectRef>
          <a:fontRef idx="minor">
            <a:schemeClr val="tx1"/>
          </a:fontRef>
        </p:style>
      </p:cxnSp>
      <p:sp>
        <p:nvSpPr>
          <p:cNvPr id="36" name="Marcador de contenido 2"/>
          <p:cNvSpPr txBox="1">
            <a:spLocks/>
          </p:cNvSpPr>
          <p:nvPr/>
        </p:nvSpPr>
        <p:spPr>
          <a:xfrm>
            <a:off x="2917656" y="1950226"/>
            <a:ext cx="487804" cy="2403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100" dirty="0">
                <a:latin typeface="Century Gothic" panose="020B0502020202020204" pitchFamily="34" charset="0"/>
              </a:rPr>
              <a:t>30m</a:t>
            </a:r>
          </a:p>
          <a:p>
            <a:endParaRPr lang="es-EC" sz="1100" dirty="0">
              <a:latin typeface="Century Gothic" panose="020B0502020202020204" pitchFamily="34" charset="0"/>
            </a:endParaRPr>
          </a:p>
        </p:txBody>
      </p:sp>
      <p:sp>
        <p:nvSpPr>
          <p:cNvPr id="37" name="Marcador de contenido 2"/>
          <p:cNvSpPr txBox="1">
            <a:spLocks/>
          </p:cNvSpPr>
          <p:nvPr/>
        </p:nvSpPr>
        <p:spPr>
          <a:xfrm rot="16200000">
            <a:off x="5088274" y="802752"/>
            <a:ext cx="487804" cy="2403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100" dirty="0">
                <a:latin typeface="Century Gothic" panose="020B0502020202020204" pitchFamily="34" charset="0"/>
              </a:rPr>
              <a:t>15m</a:t>
            </a:r>
          </a:p>
          <a:p>
            <a:endParaRPr lang="es-EC" sz="1100" dirty="0">
              <a:latin typeface="Century Gothic" panose="020B0502020202020204" pitchFamily="34" charset="0"/>
            </a:endParaRPr>
          </a:p>
        </p:txBody>
      </p:sp>
      <p:sp>
        <p:nvSpPr>
          <p:cNvPr id="38" name="Marcador de contenido 2"/>
          <p:cNvSpPr txBox="1">
            <a:spLocks/>
          </p:cNvSpPr>
          <p:nvPr/>
        </p:nvSpPr>
        <p:spPr>
          <a:xfrm rot="16200000">
            <a:off x="3376343" y="465259"/>
            <a:ext cx="542605" cy="2403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100" dirty="0">
                <a:latin typeface="Century Gothic" panose="020B0502020202020204" pitchFamily="34" charset="0"/>
              </a:rPr>
              <a:t>7,5m</a:t>
            </a:r>
          </a:p>
          <a:p>
            <a:endParaRPr lang="es-EC" sz="1100" dirty="0">
              <a:latin typeface="Century Gothic" panose="020B0502020202020204" pitchFamily="34" charset="0"/>
            </a:endParaRPr>
          </a:p>
        </p:txBody>
      </p:sp>
      <p:cxnSp>
        <p:nvCxnSpPr>
          <p:cNvPr id="15" name="Conector recto 14"/>
          <p:cNvCxnSpPr/>
          <p:nvPr/>
        </p:nvCxnSpPr>
        <p:spPr>
          <a:xfrm>
            <a:off x="5362833" y="88475"/>
            <a:ext cx="123566" cy="0"/>
          </a:xfrm>
          <a:prstGeom prst="line">
            <a:avLst/>
          </a:prstGeom>
        </p:spPr>
        <p:style>
          <a:lnRef idx="1">
            <a:schemeClr val="dk1"/>
          </a:lnRef>
          <a:fillRef idx="0">
            <a:schemeClr val="dk1"/>
          </a:fillRef>
          <a:effectRef idx="0">
            <a:schemeClr val="dk1"/>
          </a:effectRef>
          <a:fontRef idx="minor">
            <a:schemeClr val="tx1"/>
          </a:fontRef>
        </p:style>
      </p:cxnSp>
      <p:cxnSp>
        <p:nvCxnSpPr>
          <p:cNvPr id="39" name="Conector recto 38"/>
          <p:cNvCxnSpPr/>
          <p:nvPr/>
        </p:nvCxnSpPr>
        <p:spPr>
          <a:xfrm>
            <a:off x="5358716" y="1952204"/>
            <a:ext cx="123566" cy="0"/>
          </a:xfrm>
          <a:prstGeom prst="line">
            <a:avLst/>
          </a:prstGeom>
        </p:spPr>
        <p:style>
          <a:lnRef idx="1">
            <a:schemeClr val="dk1"/>
          </a:lnRef>
          <a:fillRef idx="0">
            <a:schemeClr val="dk1"/>
          </a:fillRef>
          <a:effectRef idx="0">
            <a:schemeClr val="dk1"/>
          </a:effectRef>
          <a:fontRef idx="minor">
            <a:schemeClr val="tx1"/>
          </a:fontRef>
        </p:style>
      </p:cxnSp>
      <p:cxnSp>
        <p:nvCxnSpPr>
          <p:cNvPr id="40" name="Conector recto 39"/>
          <p:cNvCxnSpPr/>
          <p:nvPr/>
        </p:nvCxnSpPr>
        <p:spPr>
          <a:xfrm>
            <a:off x="3718394" y="88475"/>
            <a:ext cx="123566" cy="0"/>
          </a:xfrm>
          <a:prstGeom prst="line">
            <a:avLst/>
          </a:prstGeom>
        </p:spPr>
        <p:style>
          <a:lnRef idx="1">
            <a:schemeClr val="dk1"/>
          </a:lnRef>
          <a:fillRef idx="0">
            <a:schemeClr val="dk1"/>
          </a:fillRef>
          <a:effectRef idx="0">
            <a:schemeClr val="dk1"/>
          </a:effectRef>
          <a:fontRef idx="minor">
            <a:schemeClr val="tx1"/>
          </a:fontRef>
        </p:style>
      </p:cxnSp>
      <p:cxnSp>
        <p:nvCxnSpPr>
          <p:cNvPr id="23" name="Conector recto 22"/>
          <p:cNvCxnSpPr/>
          <p:nvPr/>
        </p:nvCxnSpPr>
        <p:spPr>
          <a:xfrm flipV="1">
            <a:off x="5243021" y="2056676"/>
            <a:ext cx="0" cy="170324"/>
          </a:xfrm>
          <a:prstGeom prst="line">
            <a:avLst/>
          </a:prstGeom>
        </p:spPr>
        <p:style>
          <a:lnRef idx="1">
            <a:schemeClr val="dk1"/>
          </a:lnRef>
          <a:fillRef idx="0">
            <a:schemeClr val="dk1"/>
          </a:fillRef>
          <a:effectRef idx="0">
            <a:schemeClr val="dk1"/>
          </a:effectRef>
          <a:fontRef idx="minor">
            <a:schemeClr val="tx1"/>
          </a:fontRef>
        </p:style>
      </p:cxnSp>
      <p:cxnSp>
        <p:nvCxnSpPr>
          <p:cNvPr id="47" name="Conector recto 46"/>
          <p:cNvCxnSpPr/>
          <p:nvPr/>
        </p:nvCxnSpPr>
        <p:spPr>
          <a:xfrm flipV="1">
            <a:off x="1148452" y="2056676"/>
            <a:ext cx="0" cy="170324"/>
          </a:xfrm>
          <a:prstGeom prst="line">
            <a:avLst/>
          </a:prstGeom>
        </p:spPr>
        <p:style>
          <a:lnRef idx="1">
            <a:schemeClr val="dk1"/>
          </a:lnRef>
          <a:fillRef idx="0">
            <a:schemeClr val="dk1"/>
          </a:fillRef>
          <a:effectRef idx="0">
            <a:schemeClr val="dk1"/>
          </a:effectRef>
          <a:fontRef idx="minor">
            <a:schemeClr val="tx1"/>
          </a:fontRef>
        </p:style>
      </p:cxnSp>
      <p:cxnSp>
        <p:nvCxnSpPr>
          <p:cNvPr id="7" name="Conector recto de flecha 6">
            <a:extLst>
              <a:ext uri="{FF2B5EF4-FFF2-40B4-BE49-F238E27FC236}">
                <a16:creationId xmlns="" xmlns:a16="http://schemas.microsoft.com/office/drawing/2014/main" id="{66392D16-21CC-4ABA-97D3-2975CB88A31C}"/>
              </a:ext>
            </a:extLst>
          </p:cNvPr>
          <p:cNvCxnSpPr/>
          <p:nvPr/>
        </p:nvCxnSpPr>
        <p:spPr>
          <a:xfrm flipV="1">
            <a:off x="3147060" y="411658"/>
            <a:ext cx="0" cy="2673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Elipse 10">
            <a:extLst>
              <a:ext uri="{FF2B5EF4-FFF2-40B4-BE49-F238E27FC236}">
                <a16:creationId xmlns="" xmlns:a16="http://schemas.microsoft.com/office/drawing/2014/main" id="{2692CA4F-F9A9-42F2-BE51-3989592A0714}"/>
              </a:ext>
            </a:extLst>
          </p:cNvPr>
          <p:cNvSpPr/>
          <p:nvPr/>
        </p:nvSpPr>
        <p:spPr>
          <a:xfrm>
            <a:off x="3010664" y="407819"/>
            <a:ext cx="275041" cy="27504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Marcador de contenido 2">
            <a:extLst>
              <a:ext uri="{FF2B5EF4-FFF2-40B4-BE49-F238E27FC236}">
                <a16:creationId xmlns="" xmlns:a16="http://schemas.microsoft.com/office/drawing/2014/main" id="{00A549CD-BEB8-4761-9A09-19A0B0024563}"/>
              </a:ext>
            </a:extLst>
          </p:cNvPr>
          <p:cNvSpPr txBox="1">
            <a:spLocks/>
          </p:cNvSpPr>
          <p:nvPr/>
        </p:nvSpPr>
        <p:spPr>
          <a:xfrm>
            <a:off x="3002284" y="210895"/>
            <a:ext cx="487804" cy="2403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100" dirty="0">
                <a:latin typeface="Century Gothic" panose="020B0502020202020204" pitchFamily="34" charset="0"/>
              </a:rPr>
              <a:t>N</a:t>
            </a:r>
          </a:p>
          <a:p>
            <a:endParaRPr lang="es-EC" sz="1100" dirty="0">
              <a:latin typeface="Century Gothic" panose="020B0502020202020204" pitchFamily="34" charset="0"/>
            </a:endParaRPr>
          </a:p>
        </p:txBody>
      </p:sp>
    </p:spTree>
    <p:extLst>
      <p:ext uri="{BB962C8B-B14F-4D97-AF65-F5344CB8AC3E}">
        <p14:creationId xmlns:p14="http://schemas.microsoft.com/office/powerpoint/2010/main" val="3736893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1458832" y="0"/>
            <a:ext cx="733168" cy="685800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s-EC"/>
          </a:p>
        </p:txBody>
      </p:sp>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414687" y="5080687"/>
            <a:ext cx="2821459" cy="733166"/>
          </a:xfrm>
          <a:prstGeom prst="rect">
            <a:avLst/>
          </a:prstGeom>
        </p:spPr>
      </p:pic>
      <p:sp>
        <p:nvSpPr>
          <p:cNvPr id="7" name="Marcador de contenido 2"/>
          <p:cNvSpPr>
            <a:spLocks noGrp="1"/>
          </p:cNvSpPr>
          <p:nvPr>
            <p:ph idx="1"/>
          </p:nvPr>
        </p:nvSpPr>
        <p:spPr>
          <a:xfrm>
            <a:off x="1503057" y="570608"/>
            <a:ext cx="1750889" cy="926581"/>
          </a:xfrm>
        </p:spPr>
        <p:txBody>
          <a:bodyPr>
            <a:normAutofit lnSpcReduction="10000"/>
          </a:bodyPr>
          <a:lstStyle/>
          <a:p>
            <a:r>
              <a:rPr lang="es-EC" sz="1100" dirty="0" err="1">
                <a:latin typeface="Century Gothic" panose="020B0502020202020204" pitchFamily="34" charset="0"/>
              </a:rPr>
              <a:t>Latitude</a:t>
            </a:r>
            <a:r>
              <a:rPr lang="es-EC" sz="1100" dirty="0">
                <a:latin typeface="Century Gothic" panose="020B0502020202020204" pitchFamily="34" charset="0"/>
              </a:rPr>
              <a:t>: 44.92°</a:t>
            </a:r>
          </a:p>
          <a:p>
            <a:r>
              <a:rPr lang="es-EC" sz="1100" dirty="0" err="1">
                <a:latin typeface="Century Gothic" panose="020B0502020202020204" pitchFamily="34" charset="0"/>
              </a:rPr>
              <a:t>Longitude</a:t>
            </a:r>
            <a:r>
              <a:rPr lang="es-EC" sz="1100" dirty="0">
                <a:latin typeface="Century Gothic" panose="020B0502020202020204" pitchFamily="34" charset="0"/>
              </a:rPr>
              <a:t>: 9.73°</a:t>
            </a:r>
          </a:p>
          <a:p>
            <a:r>
              <a:rPr lang="es-EC" sz="1100" dirty="0" err="1">
                <a:latin typeface="Century Gothic" panose="020B0502020202020204" pitchFamily="34" charset="0"/>
              </a:rPr>
              <a:t>Elevation</a:t>
            </a:r>
            <a:r>
              <a:rPr lang="es-EC" sz="1100" dirty="0">
                <a:latin typeface="Century Gothic" panose="020B0502020202020204" pitchFamily="34" charset="0"/>
              </a:rPr>
              <a:t>: 134 </a:t>
            </a:r>
            <a:r>
              <a:rPr lang="es-EC" sz="1100" dirty="0" err="1">
                <a:latin typeface="Century Gothic" panose="020B0502020202020204" pitchFamily="34" charset="0"/>
              </a:rPr>
              <a:t>meters</a:t>
            </a:r>
            <a:r>
              <a:rPr lang="es-EC" sz="1100" dirty="0">
                <a:latin typeface="Century Gothic" panose="020B0502020202020204" pitchFamily="34" charset="0"/>
              </a:rPr>
              <a:t> </a:t>
            </a:r>
            <a:r>
              <a:rPr lang="es-EC" sz="1100" dirty="0" err="1">
                <a:latin typeface="Century Gothic" panose="020B0502020202020204" pitchFamily="34" charset="0"/>
              </a:rPr>
              <a:t>above</a:t>
            </a:r>
            <a:r>
              <a:rPr lang="es-EC" sz="1100" dirty="0">
                <a:latin typeface="Century Gothic" panose="020B0502020202020204" pitchFamily="34" charset="0"/>
              </a:rPr>
              <a:t> sea</a:t>
            </a:r>
          </a:p>
          <a:p>
            <a:pPr marL="0" indent="0">
              <a:buNone/>
            </a:pPr>
            <a:endParaRPr lang="es-EC" sz="1100" dirty="0">
              <a:latin typeface="Century Gothic" panose="020B0502020202020204" pitchFamily="34" charset="0"/>
            </a:endParaRPr>
          </a:p>
        </p:txBody>
      </p:sp>
      <p:sp>
        <p:nvSpPr>
          <p:cNvPr id="8" name="Marcador de contenido 2"/>
          <p:cNvSpPr txBox="1">
            <a:spLocks/>
          </p:cNvSpPr>
          <p:nvPr/>
        </p:nvSpPr>
        <p:spPr>
          <a:xfrm rot="16200000">
            <a:off x="43054" y="691047"/>
            <a:ext cx="2174794" cy="295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200" b="1" dirty="0">
                <a:latin typeface="Century Gothic" panose="020B0502020202020204" pitchFamily="34" charset="0"/>
              </a:rPr>
              <a:t>SITE CHARACTERISTICS</a:t>
            </a:r>
          </a:p>
          <a:p>
            <a:endParaRPr lang="es-EC" sz="1200" dirty="0">
              <a:latin typeface="Century Gothic" panose="020B0502020202020204" pitchFamily="34" charset="0"/>
            </a:endParaRPr>
          </a:p>
        </p:txBody>
      </p:sp>
      <p:cxnSp>
        <p:nvCxnSpPr>
          <p:cNvPr id="3" name="Conector recto 2"/>
          <p:cNvCxnSpPr/>
          <p:nvPr/>
        </p:nvCxnSpPr>
        <p:spPr>
          <a:xfrm>
            <a:off x="1375388" y="234409"/>
            <a:ext cx="0" cy="1585100"/>
          </a:xfrm>
          <a:prstGeom prst="line">
            <a:avLst/>
          </a:prstGeom>
        </p:spPr>
        <p:style>
          <a:lnRef idx="1">
            <a:schemeClr val="dk1"/>
          </a:lnRef>
          <a:fillRef idx="0">
            <a:schemeClr val="dk1"/>
          </a:fillRef>
          <a:effectRef idx="0">
            <a:schemeClr val="dk1"/>
          </a:effectRef>
          <a:fontRef idx="minor">
            <a:schemeClr val="tx1"/>
          </a:fontRef>
        </p:style>
      </p:cxnSp>
      <p:sp>
        <p:nvSpPr>
          <p:cNvPr id="12" name="Marcador de contenido 2"/>
          <p:cNvSpPr txBox="1">
            <a:spLocks/>
          </p:cNvSpPr>
          <p:nvPr/>
        </p:nvSpPr>
        <p:spPr>
          <a:xfrm>
            <a:off x="1375388" y="4160714"/>
            <a:ext cx="337411" cy="2185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1</a:t>
            </a:r>
          </a:p>
        </p:txBody>
      </p:sp>
      <p:sp>
        <p:nvSpPr>
          <p:cNvPr id="13" name="Marcador de contenido 2"/>
          <p:cNvSpPr txBox="1">
            <a:spLocks/>
          </p:cNvSpPr>
          <p:nvPr/>
        </p:nvSpPr>
        <p:spPr>
          <a:xfrm rot="16200000">
            <a:off x="-432444" y="4072186"/>
            <a:ext cx="3212994" cy="295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200" b="1" dirty="0">
                <a:latin typeface="Century Gothic" panose="020B0502020202020204" pitchFamily="34" charset="0"/>
              </a:rPr>
              <a:t>CONSTRUCTION CHARACTERISTICS</a:t>
            </a:r>
          </a:p>
          <a:p>
            <a:endParaRPr lang="es-EC" sz="1200" dirty="0">
              <a:latin typeface="Century Gothic" panose="020B0502020202020204" pitchFamily="34" charset="0"/>
            </a:endParaRPr>
          </a:p>
        </p:txBody>
      </p:sp>
      <p:cxnSp>
        <p:nvCxnSpPr>
          <p:cNvPr id="14" name="Conector recto 13"/>
          <p:cNvCxnSpPr/>
          <p:nvPr/>
        </p:nvCxnSpPr>
        <p:spPr>
          <a:xfrm>
            <a:off x="1375388" y="2105025"/>
            <a:ext cx="0" cy="4544230"/>
          </a:xfrm>
          <a:prstGeom prst="line">
            <a:avLst/>
          </a:prstGeom>
        </p:spPr>
        <p:style>
          <a:lnRef idx="1">
            <a:schemeClr val="dk1"/>
          </a:lnRef>
          <a:fillRef idx="0">
            <a:schemeClr val="dk1"/>
          </a:fillRef>
          <a:effectRef idx="0">
            <a:schemeClr val="dk1"/>
          </a:effectRef>
          <a:fontRef idx="minor">
            <a:schemeClr val="tx1"/>
          </a:fontRef>
        </p:style>
      </p:cxnSp>
      <p:sp>
        <p:nvSpPr>
          <p:cNvPr id="17" name="Marcador de contenido 2"/>
          <p:cNvSpPr txBox="1">
            <a:spLocks/>
          </p:cNvSpPr>
          <p:nvPr/>
        </p:nvSpPr>
        <p:spPr>
          <a:xfrm>
            <a:off x="2004713" y="2035599"/>
            <a:ext cx="953515" cy="295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200" b="1" dirty="0">
                <a:latin typeface="Century Gothic" panose="020B0502020202020204" pitchFamily="34" charset="0"/>
              </a:rPr>
              <a:t>EXT. WALL</a:t>
            </a:r>
          </a:p>
          <a:p>
            <a:endParaRPr lang="es-EC" sz="1200" dirty="0">
              <a:latin typeface="Century Gothic" panose="020B0502020202020204" pitchFamily="34" charset="0"/>
            </a:endParaRPr>
          </a:p>
        </p:txBody>
      </p:sp>
      <p:sp>
        <p:nvSpPr>
          <p:cNvPr id="18" name="Rectángulo 17"/>
          <p:cNvSpPr/>
          <p:nvPr/>
        </p:nvSpPr>
        <p:spPr>
          <a:xfrm>
            <a:off x="2209237" y="2402179"/>
            <a:ext cx="79432" cy="1408671"/>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C"/>
          </a:p>
        </p:txBody>
      </p:sp>
      <p:sp>
        <p:nvSpPr>
          <p:cNvPr id="20" name="Rectángulo 19"/>
          <p:cNvSpPr/>
          <p:nvPr/>
        </p:nvSpPr>
        <p:spPr>
          <a:xfrm>
            <a:off x="2501470" y="2402178"/>
            <a:ext cx="111001" cy="1408671"/>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C"/>
          </a:p>
        </p:txBody>
      </p:sp>
      <p:sp>
        <p:nvSpPr>
          <p:cNvPr id="21" name="Rectángulo 20"/>
          <p:cNvSpPr/>
          <p:nvPr/>
        </p:nvSpPr>
        <p:spPr>
          <a:xfrm>
            <a:off x="2623655" y="2402178"/>
            <a:ext cx="45719" cy="140867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C"/>
          </a:p>
        </p:txBody>
      </p:sp>
      <p:sp>
        <p:nvSpPr>
          <p:cNvPr id="19" name="Rectángulo 18"/>
          <p:cNvSpPr/>
          <p:nvPr/>
        </p:nvSpPr>
        <p:spPr>
          <a:xfrm>
            <a:off x="2299852" y="2405943"/>
            <a:ext cx="190434" cy="140867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C"/>
          </a:p>
        </p:txBody>
      </p:sp>
      <p:cxnSp>
        <p:nvCxnSpPr>
          <p:cNvPr id="24" name="Conector angular 23"/>
          <p:cNvCxnSpPr>
            <a:stCxn id="18" idx="2"/>
          </p:cNvCxnSpPr>
          <p:nvPr/>
        </p:nvCxnSpPr>
        <p:spPr>
          <a:xfrm rot="5400000">
            <a:off x="2003142" y="3914903"/>
            <a:ext cx="349864" cy="14175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26" name="Conector angular 25"/>
          <p:cNvCxnSpPr/>
          <p:nvPr/>
        </p:nvCxnSpPr>
        <p:spPr>
          <a:xfrm rot="16200000" flipH="1">
            <a:off x="2207371" y="3982687"/>
            <a:ext cx="370330" cy="243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8" name="Marcador de contenido 2"/>
          <p:cNvSpPr txBox="1">
            <a:spLocks/>
          </p:cNvSpPr>
          <p:nvPr/>
        </p:nvSpPr>
        <p:spPr>
          <a:xfrm>
            <a:off x="2882975" y="2632373"/>
            <a:ext cx="1964327" cy="9482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100" b="1" dirty="0">
                <a:latin typeface="Century Gothic" panose="020B0502020202020204" pitchFamily="34" charset="0"/>
              </a:rPr>
              <a:t>1</a:t>
            </a:r>
            <a:r>
              <a:rPr lang="es-EC" sz="1100" dirty="0">
                <a:latin typeface="Century Gothic" panose="020B0502020202020204" pitchFamily="34" charset="0"/>
              </a:rPr>
              <a:t>_Stucco: 0,0253m</a:t>
            </a:r>
          </a:p>
          <a:p>
            <a:pPr marL="0" indent="0">
              <a:buNone/>
            </a:pPr>
            <a:r>
              <a:rPr lang="es-EC" sz="1100" b="1" dirty="0">
                <a:latin typeface="Century Gothic" panose="020B0502020202020204" pitchFamily="34" charset="0"/>
              </a:rPr>
              <a:t>2</a:t>
            </a:r>
            <a:r>
              <a:rPr lang="es-EC" sz="1100" dirty="0">
                <a:latin typeface="Century Gothic" panose="020B0502020202020204" pitchFamily="34" charset="0"/>
              </a:rPr>
              <a:t>_Concrete: 0,0253m</a:t>
            </a:r>
          </a:p>
          <a:p>
            <a:pPr marL="0" indent="0">
              <a:buNone/>
            </a:pPr>
            <a:r>
              <a:rPr lang="en-US" sz="1100" b="1" dirty="0">
                <a:latin typeface="Century Gothic" panose="020B0502020202020204" pitchFamily="34" charset="0"/>
              </a:rPr>
              <a:t>3</a:t>
            </a:r>
            <a:r>
              <a:rPr lang="en-US" sz="1100" dirty="0">
                <a:latin typeface="Century Gothic" panose="020B0502020202020204" pitchFamily="34" charset="0"/>
              </a:rPr>
              <a:t>_Wall Insulation: 0,0681m</a:t>
            </a:r>
          </a:p>
          <a:p>
            <a:pPr marL="0" indent="0">
              <a:buNone/>
            </a:pPr>
            <a:r>
              <a:rPr lang="en-US" sz="1100" b="1" dirty="0">
                <a:latin typeface="Century Gothic" panose="020B0502020202020204" pitchFamily="34" charset="0"/>
              </a:rPr>
              <a:t>4</a:t>
            </a:r>
            <a:r>
              <a:rPr lang="en-US" sz="1100" dirty="0">
                <a:latin typeface="Century Gothic" panose="020B0502020202020204" pitchFamily="34" charset="0"/>
              </a:rPr>
              <a:t>_Gypsum: 0,0127m</a:t>
            </a:r>
            <a:endParaRPr lang="es-EC" sz="1100" dirty="0">
              <a:latin typeface="Century Gothic" panose="020B0502020202020204" pitchFamily="34" charset="0"/>
            </a:endParaRPr>
          </a:p>
          <a:p>
            <a:endParaRPr lang="es-EC" sz="1100" dirty="0">
              <a:latin typeface="Century Gothic" panose="020B0502020202020204" pitchFamily="34" charset="0"/>
            </a:endParaRPr>
          </a:p>
        </p:txBody>
      </p:sp>
      <p:sp>
        <p:nvSpPr>
          <p:cNvPr id="36" name="Marcador de contenido 2"/>
          <p:cNvSpPr txBox="1">
            <a:spLocks/>
          </p:cNvSpPr>
          <p:nvPr/>
        </p:nvSpPr>
        <p:spPr>
          <a:xfrm>
            <a:off x="2275060" y="4160713"/>
            <a:ext cx="337411" cy="2185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2</a:t>
            </a:r>
          </a:p>
        </p:txBody>
      </p:sp>
      <p:cxnSp>
        <p:nvCxnSpPr>
          <p:cNvPr id="38" name="Conector angular 37"/>
          <p:cNvCxnSpPr/>
          <p:nvPr/>
        </p:nvCxnSpPr>
        <p:spPr>
          <a:xfrm rot="16200000" flipH="1">
            <a:off x="2387845" y="4007713"/>
            <a:ext cx="370330" cy="243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39" name="Marcador de contenido 2"/>
          <p:cNvSpPr txBox="1">
            <a:spLocks/>
          </p:cNvSpPr>
          <p:nvPr/>
        </p:nvSpPr>
        <p:spPr>
          <a:xfrm>
            <a:off x="2454949" y="4172452"/>
            <a:ext cx="337411" cy="2185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3</a:t>
            </a:r>
          </a:p>
        </p:txBody>
      </p:sp>
      <p:cxnSp>
        <p:nvCxnSpPr>
          <p:cNvPr id="40" name="Conector angular 39"/>
          <p:cNvCxnSpPr/>
          <p:nvPr/>
        </p:nvCxnSpPr>
        <p:spPr>
          <a:xfrm rot="16200000" flipH="1">
            <a:off x="2617792" y="3846563"/>
            <a:ext cx="278002" cy="252364"/>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42" name="Marcador de contenido 2"/>
          <p:cNvSpPr txBox="1">
            <a:spLocks/>
          </p:cNvSpPr>
          <p:nvPr/>
        </p:nvSpPr>
        <p:spPr>
          <a:xfrm>
            <a:off x="2752266" y="4160712"/>
            <a:ext cx="337411" cy="2185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4</a:t>
            </a:r>
          </a:p>
        </p:txBody>
      </p:sp>
      <p:sp>
        <p:nvSpPr>
          <p:cNvPr id="43" name="Marcador de contenido 2"/>
          <p:cNvSpPr txBox="1">
            <a:spLocks/>
          </p:cNvSpPr>
          <p:nvPr/>
        </p:nvSpPr>
        <p:spPr>
          <a:xfrm>
            <a:off x="5999581" y="2935906"/>
            <a:ext cx="337411" cy="2185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1</a:t>
            </a:r>
          </a:p>
        </p:txBody>
      </p:sp>
      <p:sp>
        <p:nvSpPr>
          <p:cNvPr id="44" name="Marcador de contenido 2"/>
          <p:cNvSpPr txBox="1">
            <a:spLocks/>
          </p:cNvSpPr>
          <p:nvPr/>
        </p:nvSpPr>
        <p:spPr>
          <a:xfrm>
            <a:off x="5884127" y="2035599"/>
            <a:ext cx="953515" cy="295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200" b="1" dirty="0">
                <a:latin typeface="Century Gothic" panose="020B0502020202020204" pitchFamily="34" charset="0"/>
              </a:rPr>
              <a:t>EXT. SLAB</a:t>
            </a:r>
          </a:p>
          <a:p>
            <a:endParaRPr lang="es-EC" sz="1200" dirty="0">
              <a:latin typeface="Century Gothic" panose="020B0502020202020204" pitchFamily="34" charset="0"/>
            </a:endParaRPr>
          </a:p>
        </p:txBody>
      </p:sp>
      <p:sp>
        <p:nvSpPr>
          <p:cNvPr id="48" name="Rectángulo 47"/>
          <p:cNvSpPr/>
          <p:nvPr/>
        </p:nvSpPr>
        <p:spPr>
          <a:xfrm>
            <a:off x="5874531" y="2632372"/>
            <a:ext cx="897954" cy="11117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C"/>
          </a:p>
        </p:txBody>
      </p:sp>
      <p:cxnSp>
        <p:nvCxnSpPr>
          <p:cNvPr id="49" name="Conector angular 48"/>
          <p:cNvCxnSpPr/>
          <p:nvPr/>
        </p:nvCxnSpPr>
        <p:spPr>
          <a:xfrm rot="5400000">
            <a:off x="6097933" y="2779989"/>
            <a:ext cx="197134" cy="14846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51" name="Marcador de contenido 2"/>
          <p:cNvSpPr txBox="1">
            <a:spLocks/>
          </p:cNvSpPr>
          <p:nvPr/>
        </p:nvSpPr>
        <p:spPr>
          <a:xfrm>
            <a:off x="5774924" y="3106512"/>
            <a:ext cx="2140182" cy="6922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100" b="1" dirty="0">
                <a:latin typeface="Century Gothic" panose="020B0502020202020204" pitchFamily="34" charset="0"/>
              </a:rPr>
              <a:t>1</a:t>
            </a:r>
            <a:r>
              <a:rPr lang="es-EC" sz="1100" dirty="0">
                <a:latin typeface="Century Gothic" panose="020B0502020202020204" pitchFamily="34" charset="0"/>
              </a:rPr>
              <a:t>_Concrete: 0,1016m</a:t>
            </a:r>
          </a:p>
          <a:p>
            <a:pPr marL="0" indent="0">
              <a:buNone/>
            </a:pPr>
            <a:r>
              <a:rPr lang="es-EC" sz="1100" b="1" dirty="0">
                <a:latin typeface="Century Gothic" panose="020B0502020202020204" pitchFamily="34" charset="0"/>
              </a:rPr>
              <a:t>2</a:t>
            </a:r>
            <a:r>
              <a:rPr lang="es-EC" sz="1100" dirty="0">
                <a:latin typeface="Century Gothic" panose="020B0502020202020204" pitchFamily="34" charset="0"/>
              </a:rPr>
              <a:t>_Carpet </a:t>
            </a:r>
            <a:r>
              <a:rPr lang="es-EC" sz="1100" dirty="0" err="1">
                <a:latin typeface="Century Gothic" panose="020B0502020202020204" pitchFamily="34" charset="0"/>
              </a:rPr>
              <a:t>Pad</a:t>
            </a:r>
            <a:r>
              <a:rPr lang="es-EC" sz="1100" dirty="0">
                <a:latin typeface="Century Gothic" panose="020B0502020202020204" pitchFamily="34" charset="0"/>
              </a:rPr>
              <a:t>: 0,10 m2K/W</a:t>
            </a:r>
          </a:p>
          <a:p>
            <a:pPr marL="0" indent="0">
              <a:buNone/>
            </a:pPr>
            <a:r>
              <a:rPr lang="en-US" sz="1100" dirty="0">
                <a:latin typeface="Century Gothic" panose="020B0502020202020204" pitchFamily="34" charset="0"/>
              </a:rPr>
              <a:t>(Thermal Resistance)</a:t>
            </a:r>
            <a:endParaRPr lang="es-EC" sz="1100" dirty="0">
              <a:latin typeface="Century Gothic" panose="020B0502020202020204" pitchFamily="34" charset="0"/>
            </a:endParaRPr>
          </a:p>
        </p:txBody>
      </p:sp>
      <p:sp>
        <p:nvSpPr>
          <p:cNvPr id="52" name="Marcador de contenido 2"/>
          <p:cNvSpPr txBox="1">
            <a:spLocks/>
          </p:cNvSpPr>
          <p:nvPr/>
        </p:nvSpPr>
        <p:spPr>
          <a:xfrm>
            <a:off x="6510482" y="2363847"/>
            <a:ext cx="337411" cy="2185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2</a:t>
            </a:r>
          </a:p>
        </p:txBody>
      </p:sp>
      <p:cxnSp>
        <p:nvCxnSpPr>
          <p:cNvPr id="55" name="Conector angular 54"/>
          <p:cNvCxnSpPr>
            <a:stCxn id="57" idx="0"/>
          </p:cNvCxnSpPr>
          <p:nvPr/>
        </p:nvCxnSpPr>
        <p:spPr>
          <a:xfrm rot="5400000" flipH="1" flipV="1">
            <a:off x="6410642" y="2428718"/>
            <a:ext cx="75304" cy="24805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57" name="Rectángulo 56"/>
          <p:cNvSpPr/>
          <p:nvPr/>
        </p:nvSpPr>
        <p:spPr>
          <a:xfrm>
            <a:off x="5877905" y="2590398"/>
            <a:ext cx="892722" cy="60755"/>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C"/>
          </a:p>
        </p:txBody>
      </p:sp>
      <p:sp>
        <p:nvSpPr>
          <p:cNvPr id="61" name="Marcador de contenido 2"/>
          <p:cNvSpPr txBox="1">
            <a:spLocks/>
          </p:cNvSpPr>
          <p:nvPr/>
        </p:nvSpPr>
        <p:spPr>
          <a:xfrm>
            <a:off x="9075463" y="2935906"/>
            <a:ext cx="337411" cy="2185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1</a:t>
            </a:r>
          </a:p>
        </p:txBody>
      </p:sp>
      <p:sp>
        <p:nvSpPr>
          <p:cNvPr id="62" name="Marcador de contenido 2"/>
          <p:cNvSpPr txBox="1">
            <a:spLocks/>
          </p:cNvSpPr>
          <p:nvPr/>
        </p:nvSpPr>
        <p:spPr>
          <a:xfrm>
            <a:off x="8960009" y="2035599"/>
            <a:ext cx="953515" cy="295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200" b="1" dirty="0">
                <a:latin typeface="Century Gothic" panose="020B0502020202020204" pitchFamily="34" charset="0"/>
              </a:rPr>
              <a:t>EXT. ROOF</a:t>
            </a:r>
          </a:p>
          <a:p>
            <a:endParaRPr lang="es-EC" sz="1200" dirty="0">
              <a:latin typeface="Century Gothic" panose="020B0502020202020204" pitchFamily="34" charset="0"/>
            </a:endParaRPr>
          </a:p>
        </p:txBody>
      </p:sp>
      <p:sp>
        <p:nvSpPr>
          <p:cNvPr id="63" name="Rectángulo 62"/>
          <p:cNvSpPr/>
          <p:nvPr/>
        </p:nvSpPr>
        <p:spPr>
          <a:xfrm>
            <a:off x="8950413" y="2632372"/>
            <a:ext cx="897954" cy="11117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C"/>
          </a:p>
        </p:txBody>
      </p:sp>
      <p:cxnSp>
        <p:nvCxnSpPr>
          <p:cNvPr id="64" name="Conector angular 63"/>
          <p:cNvCxnSpPr/>
          <p:nvPr/>
        </p:nvCxnSpPr>
        <p:spPr>
          <a:xfrm rot="5400000">
            <a:off x="9173815" y="2779989"/>
            <a:ext cx="197134" cy="14846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65" name="Marcador de contenido 2"/>
          <p:cNvSpPr txBox="1">
            <a:spLocks/>
          </p:cNvSpPr>
          <p:nvPr/>
        </p:nvSpPr>
        <p:spPr>
          <a:xfrm>
            <a:off x="8850806" y="3106512"/>
            <a:ext cx="2332406" cy="6922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100" b="1" dirty="0">
                <a:latin typeface="Century Gothic" panose="020B0502020202020204" pitchFamily="34" charset="0"/>
              </a:rPr>
              <a:t>1</a:t>
            </a:r>
            <a:r>
              <a:rPr lang="es-EC" sz="1100" dirty="0">
                <a:latin typeface="Century Gothic" panose="020B0502020202020204" pitchFamily="34" charset="0"/>
              </a:rPr>
              <a:t>_Metal </a:t>
            </a:r>
            <a:r>
              <a:rPr lang="es-EC" sz="1100" dirty="0" err="1">
                <a:latin typeface="Century Gothic" panose="020B0502020202020204" pitchFamily="34" charset="0"/>
              </a:rPr>
              <a:t>Decking</a:t>
            </a:r>
            <a:r>
              <a:rPr lang="es-EC" sz="1100" dirty="0">
                <a:latin typeface="Century Gothic" panose="020B0502020202020204" pitchFamily="34" charset="0"/>
              </a:rPr>
              <a:t>: 0,0015m</a:t>
            </a:r>
          </a:p>
          <a:p>
            <a:pPr marL="0" indent="0">
              <a:buNone/>
            </a:pPr>
            <a:r>
              <a:rPr lang="es-EC" sz="1100" b="1" dirty="0">
                <a:latin typeface="Century Gothic" panose="020B0502020202020204" pitchFamily="34" charset="0"/>
              </a:rPr>
              <a:t>2</a:t>
            </a:r>
            <a:r>
              <a:rPr lang="es-EC" sz="1100" dirty="0">
                <a:latin typeface="Century Gothic" panose="020B0502020202020204" pitchFamily="34" charset="0"/>
              </a:rPr>
              <a:t>_Roof </a:t>
            </a:r>
            <a:r>
              <a:rPr lang="es-EC" sz="1100" dirty="0" err="1">
                <a:latin typeface="Century Gothic" panose="020B0502020202020204" pitchFamily="34" charset="0"/>
              </a:rPr>
              <a:t>Insulation</a:t>
            </a:r>
            <a:r>
              <a:rPr lang="es-EC" sz="1100" dirty="0">
                <a:latin typeface="Century Gothic" panose="020B0502020202020204" pitchFamily="34" charset="0"/>
              </a:rPr>
              <a:t>: 0,2105m</a:t>
            </a:r>
          </a:p>
          <a:p>
            <a:pPr marL="0" indent="0">
              <a:buNone/>
            </a:pPr>
            <a:r>
              <a:rPr lang="en-US" sz="1100" b="1" dirty="0">
                <a:latin typeface="Century Gothic" panose="020B0502020202020204" pitchFamily="34" charset="0"/>
              </a:rPr>
              <a:t>3_</a:t>
            </a:r>
            <a:r>
              <a:rPr lang="en-US" sz="1100" dirty="0">
                <a:latin typeface="Century Gothic" panose="020B0502020202020204" pitchFamily="34" charset="0"/>
              </a:rPr>
              <a:t>Roof </a:t>
            </a:r>
            <a:r>
              <a:rPr lang="en-US" sz="1100" dirty="0" err="1">
                <a:latin typeface="Century Gothic" panose="020B0502020202020204" pitchFamily="34" charset="0"/>
              </a:rPr>
              <a:t>Membram</a:t>
            </a:r>
            <a:r>
              <a:rPr lang="en-US" sz="1100" dirty="0">
                <a:latin typeface="Century Gothic" panose="020B0502020202020204" pitchFamily="34" charset="0"/>
              </a:rPr>
              <a:t>: 0,0095m</a:t>
            </a:r>
            <a:endParaRPr lang="es-EC" sz="1100" b="1" dirty="0">
              <a:latin typeface="Century Gothic" panose="020B0502020202020204" pitchFamily="34" charset="0"/>
            </a:endParaRPr>
          </a:p>
        </p:txBody>
      </p:sp>
      <p:sp>
        <p:nvSpPr>
          <p:cNvPr id="66" name="Marcador de contenido 2"/>
          <p:cNvSpPr txBox="1">
            <a:spLocks/>
          </p:cNvSpPr>
          <p:nvPr/>
        </p:nvSpPr>
        <p:spPr>
          <a:xfrm>
            <a:off x="9586364" y="2363847"/>
            <a:ext cx="337411" cy="2185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3</a:t>
            </a:r>
          </a:p>
        </p:txBody>
      </p:sp>
      <p:cxnSp>
        <p:nvCxnSpPr>
          <p:cNvPr id="67" name="Conector angular 66"/>
          <p:cNvCxnSpPr>
            <a:stCxn id="68" idx="0"/>
          </p:cNvCxnSpPr>
          <p:nvPr/>
        </p:nvCxnSpPr>
        <p:spPr>
          <a:xfrm rot="5400000" flipH="1" flipV="1">
            <a:off x="9483066" y="2430494"/>
            <a:ext cx="75301" cy="24451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68" name="Rectángulo 67"/>
          <p:cNvSpPr/>
          <p:nvPr/>
        </p:nvSpPr>
        <p:spPr>
          <a:xfrm>
            <a:off x="8948555" y="2590399"/>
            <a:ext cx="899812"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C"/>
          </a:p>
        </p:txBody>
      </p:sp>
      <p:sp>
        <p:nvSpPr>
          <p:cNvPr id="72" name="Rectángulo 71"/>
          <p:cNvSpPr/>
          <p:nvPr/>
        </p:nvSpPr>
        <p:spPr>
          <a:xfrm flipV="1">
            <a:off x="8948555" y="2741649"/>
            <a:ext cx="899812" cy="59481"/>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C"/>
          </a:p>
        </p:txBody>
      </p:sp>
      <p:cxnSp>
        <p:nvCxnSpPr>
          <p:cNvPr id="73" name="Conector angular 72"/>
          <p:cNvCxnSpPr>
            <a:stCxn id="63" idx="3"/>
          </p:cNvCxnSpPr>
          <p:nvPr/>
        </p:nvCxnSpPr>
        <p:spPr>
          <a:xfrm>
            <a:off x="9848367" y="2687958"/>
            <a:ext cx="151368" cy="5747"/>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76" name="Marcador de contenido 2"/>
          <p:cNvSpPr txBox="1">
            <a:spLocks/>
          </p:cNvSpPr>
          <p:nvPr/>
        </p:nvSpPr>
        <p:spPr>
          <a:xfrm>
            <a:off x="9930537" y="2578684"/>
            <a:ext cx="337411" cy="2185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2</a:t>
            </a:r>
          </a:p>
        </p:txBody>
      </p:sp>
      <p:sp>
        <p:nvSpPr>
          <p:cNvPr id="77" name="Marcador de contenido 2"/>
          <p:cNvSpPr txBox="1">
            <a:spLocks/>
          </p:cNvSpPr>
          <p:nvPr/>
        </p:nvSpPr>
        <p:spPr>
          <a:xfrm>
            <a:off x="1970060" y="6615872"/>
            <a:ext cx="337411" cy="2185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1</a:t>
            </a:r>
          </a:p>
        </p:txBody>
      </p:sp>
      <p:sp>
        <p:nvSpPr>
          <p:cNvPr id="78" name="Marcador de contenido 2"/>
          <p:cNvSpPr txBox="1">
            <a:spLocks/>
          </p:cNvSpPr>
          <p:nvPr/>
        </p:nvSpPr>
        <p:spPr>
          <a:xfrm>
            <a:off x="2036284" y="4490757"/>
            <a:ext cx="953515" cy="295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200" b="1" dirty="0">
                <a:latin typeface="Century Gothic" panose="020B0502020202020204" pitchFamily="34" charset="0"/>
              </a:rPr>
              <a:t>INT. WALL</a:t>
            </a:r>
          </a:p>
          <a:p>
            <a:endParaRPr lang="es-EC" sz="1200" dirty="0">
              <a:latin typeface="Century Gothic" panose="020B0502020202020204" pitchFamily="34" charset="0"/>
            </a:endParaRPr>
          </a:p>
        </p:txBody>
      </p:sp>
      <p:sp>
        <p:nvSpPr>
          <p:cNvPr id="79" name="Rectángulo 78"/>
          <p:cNvSpPr/>
          <p:nvPr/>
        </p:nvSpPr>
        <p:spPr>
          <a:xfrm>
            <a:off x="2240808" y="4857337"/>
            <a:ext cx="79432" cy="1408671"/>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C"/>
          </a:p>
        </p:txBody>
      </p:sp>
      <p:sp>
        <p:nvSpPr>
          <p:cNvPr id="80" name="Rectángulo 79"/>
          <p:cNvSpPr/>
          <p:nvPr/>
        </p:nvSpPr>
        <p:spPr>
          <a:xfrm>
            <a:off x="2533041" y="4857336"/>
            <a:ext cx="79431" cy="1408671"/>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C"/>
          </a:p>
        </p:txBody>
      </p:sp>
      <p:sp>
        <p:nvSpPr>
          <p:cNvPr id="82" name="Rectángulo 81"/>
          <p:cNvSpPr/>
          <p:nvPr/>
        </p:nvSpPr>
        <p:spPr>
          <a:xfrm>
            <a:off x="2331423" y="4861101"/>
            <a:ext cx="190434" cy="140867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C"/>
          </a:p>
        </p:txBody>
      </p:sp>
      <p:cxnSp>
        <p:nvCxnSpPr>
          <p:cNvPr id="83" name="Conector angular 82"/>
          <p:cNvCxnSpPr>
            <a:stCxn id="79" idx="2"/>
          </p:cNvCxnSpPr>
          <p:nvPr/>
        </p:nvCxnSpPr>
        <p:spPr>
          <a:xfrm rot="5400000">
            <a:off x="2034713" y="6370061"/>
            <a:ext cx="349864" cy="14175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84" name="Conector angular 83"/>
          <p:cNvCxnSpPr/>
          <p:nvPr/>
        </p:nvCxnSpPr>
        <p:spPr>
          <a:xfrm rot="16200000" flipH="1">
            <a:off x="2238942" y="6437845"/>
            <a:ext cx="370330" cy="243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85" name="Marcador de contenido 2"/>
          <p:cNvSpPr txBox="1">
            <a:spLocks/>
          </p:cNvSpPr>
          <p:nvPr/>
        </p:nvSpPr>
        <p:spPr>
          <a:xfrm>
            <a:off x="2914546" y="5087531"/>
            <a:ext cx="2116018" cy="9482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100" b="1" dirty="0">
                <a:latin typeface="Century Gothic" panose="020B0502020202020204" pitchFamily="34" charset="0"/>
              </a:rPr>
              <a:t>1</a:t>
            </a:r>
            <a:r>
              <a:rPr lang="es-EC" sz="1100" dirty="0">
                <a:latin typeface="Century Gothic" panose="020B0502020202020204" pitchFamily="34" charset="0"/>
              </a:rPr>
              <a:t>_Gypsum </a:t>
            </a:r>
            <a:r>
              <a:rPr lang="es-EC" sz="1100" dirty="0" err="1">
                <a:latin typeface="Century Gothic" panose="020B0502020202020204" pitchFamily="34" charset="0"/>
              </a:rPr>
              <a:t>Board</a:t>
            </a:r>
            <a:r>
              <a:rPr lang="es-EC" sz="1100" dirty="0">
                <a:latin typeface="Century Gothic" panose="020B0502020202020204" pitchFamily="34" charset="0"/>
              </a:rPr>
              <a:t>: 0,019m</a:t>
            </a:r>
          </a:p>
          <a:p>
            <a:pPr marL="0" indent="0">
              <a:buNone/>
            </a:pPr>
            <a:r>
              <a:rPr lang="es-EC" sz="1100" b="1" dirty="0">
                <a:latin typeface="Century Gothic" panose="020B0502020202020204" pitchFamily="34" charset="0"/>
              </a:rPr>
              <a:t>2</a:t>
            </a:r>
            <a:r>
              <a:rPr lang="es-EC" sz="1100" dirty="0">
                <a:latin typeface="Century Gothic" panose="020B0502020202020204" pitchFamily="34" charset="0"/>
              </a:rPr>
              <a:t>_Air </a:t>
            </a:r>
            <a:r>
              <a:rPr lang="es-EC" sz="1100" dirty="0" err="1">
                <a:latin typeface="Century Gothic" panose="020B0502020202020204" pitchFamily="34" charset="0"/>
              </a:rPr>
              <a:t>Space</a:t>
            </a:r>
            <a:r>
              <a:rPr lang="es-EC" sz="1100" dirty="0">
                <a:latin typeface="Century Gothic" panose="020B0502020202020204" pitchFamily="34" charset="0"/>
              </a:rPr>
              <a:t>: 0,15 m2K/W</a:t>
            </a:r>
          </a:p>
          <a:p>
            <a:pPr marL="0" indent="0">
              <a:buNone/>
            </a:pPr>
            <a:r>
              <a:rPr lang="en-US" sz="1100" b="1" dirty="0">
                <a:latin typeface="Century Gothic" panose="020B0502020202020204" pitchFamily="34" charset="0"/>
              </a:rPr>
              <a:t>3</a:t>
            </a:r>
            <a:r>
              <a:rPr lang="en-US" sz="1100" dirty="0">
                <a:latin typeface="Century Gothic" panose="020B0502020202020204" pitchFamily="34" charset="0"/>
              </a:rPr>
              <a:t>_</a:t>
            </a:r>
            <a:r>
              <a:rPr lang="es-EC" sz="1100" dirty="0" err="1">
                <a:latin typeface="Century Gothic" panose="020B0502020202020204" pitchFamily="34" charset="0"/>
              </a:rPr>
              <a:t>Gypsum</a:t>
            </a:r>
            <a:r>
              <a:rPr lang="es-EC" sz="1100" dirty="0">
                <a:latin typeface="Century Gothic" panose="020B0502020202020204" pitchFamily="34" charset="0"/>
              </a:rPr>
              <a:t> </a:t>
            </a:r>
            <a:r>
              <a:rPr lang="es-EC" sz="1100" dirty="0" err="1">
                <a:latin typeface="Century Gothic" panose="020B0502020202020204" pitchFamily="34" charset="0"/>
              </a:rPr>
              <a:t>Board</a:t>
            </a:r>
            <a:r>
              <a:rPr lang="es-EC" sz="1100" dirty="0">
                <a:latin typeface="Century Gothic" panose="020B0502020202020204" pitchFamily="34" charset="0"/>
              </a:rPr>
              <a:t>: 0,019m</a:t>
            </a:r>
          </a:p>
          <a:p>
            <a:endParaRPr lang="es-EC" sz="1100" dirty="0">
              <a:latin typeface="Century Gothic" panose="020B0502020202020204" pitchFamily="34" charset="0"/>
            </a:endParaRPr>
          </a:p>
        </p:txBody>
      </p:sp>
      <p:sp>
        <p:nvSpPr>
          <p:cNvPr id="86" name="Marcador de contenido 2"/>
          <p:cNvSpPr txBox="1">
            <a:spLocks/>
          </p:cNvSpPr>
          <p:nvPr/>
        </p:nvSpPr>
        <p:spPr>
          <a:xfrm>
            <a:off x="2306631" y="6615871"/>
            <a:ext cx="337411" cy="2185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2</a:t>
            </a:r>
          </a:p>
        </p:txBody>
      </p:sp>
      <p:cxnSp>
        <p:nvCxnSpPr>
          <p:cNvPr id="87" name="Conector angular 86"/>
          <p:cNvCxnSpPr/>
          <p:nvPr/>
        </p:nvCxnSpPr>
        <p:spPr>
          <a:xfrm rot="16200000" flipH="1">
            <a:off x="2419416" y="6462871"/>
            <a:ext cx="370330" cy="243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88" name="Marcador de contenido 2"/>
          <p:cNvSpPr txBox="1">
            <a:spLocks/>
          </p:cNvSpPr>
          <p:nvPr/>
        </p:nvSpPr>
        <p:spPr>
          <a:xfrm>
            <a:off x="2486520" y="6627610"/>
            <a:ext cx="337411" cy="2185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3</a:t>
            </a:r>
          </a:p>
        </p:txBody>
      </p:sp>
      <p:sp>
        <p:nvSpPr>
          <p:cNvPr id="91" name="Marcador de contenido 2"/>
          <p:cNvSpPr txBox="1">
            <a:spLocks/>
          </p:cNvSpPr>
          <p:nvPr/>
        </p:nvSpPr>
        <p:spPr>
          <a:xfrm>
            <a:off x="5900084" y="5391064"/>
            <a:ext cx="337411" cy="2185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1</a:t>
            </a:r>
          </a:p>
        </p:txBody>
      </p:sp>
      <p:sp>
        <p:nvSpPr>
          <p:cNvPr id="92" name="Marcador de contenido 2"/>
          <p:cNvSpPr txBox="1">
            <a:spLocks/>
          </p:cNvSpPr>
          <p:nvPr/>
        </p:nvSpPr>
        <p:spPr>
          <a:xfrm>
            <a:off x="5583325" y="4490757"/>
            <a:ext cx="1882039" cy="2951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200" b="1" dirty="0">
                <a:latin typeface="Century Gothic" panose="020B0502020202020204" pitchFamily="34" charset="0"/>
              </a:rPr>
              <a:t>INT. FLOOR | CEILING</a:t>
            </a:r>
          </a:p>
          <a:p>
            <a:endParaRPr lang="es-EC" sz="1200" dirty="0">
              <a:latin typeface="Century Gothic" panose="020B0502020202020204" pitchFamily="34" charset="0"/>
            </a:endParaRPr>
          </a:p>
        </p:txBody>
      </p:sp>
      <p:sp>
        <p:nvSpPr>
          <p:cNvPr id="93" name="Rectángulo 92"/>
          <p:cNvSpPr/>
          <p:nvPr/>
        </p:nvSpPr>
        <p:spPr>
          <a:xfrm>
            <a:off x="5775034" y="5024208"/>
            <a:ext cx="897954" cy="11117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C"/>
          </a:p>
        </p:txBody>
      </p:sp>
      <p:cxnSp>
        <p:nvCxnSpPr>
          <p:cNvPr id="94" name="Conector angular 93"/>
          <p:cNvCxnSpPr/>
          <p:nvPr/>
        </p:nvCxnSpPr>
        <p:spPr>
          <a:xfrm rot="5400000">
            <a:off x="5998436" y="5235147"/>
            <a:ext cx="197134" cy="14846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95" name="Marcador de contenido 2"/>
          <p:cNvSpPr txBox="1">
            <a:spLocks/>
          </p:cNvSpPr>
          <p:nvPr/>
        </p:nvSpPr>
        <p:spPr>
          <a:xfrm>
            <a:off x="5675426" y="5561669"/>
            <a:ext cx="2492444" cy="10440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100" b="1" dirty="0">
                <a:latin typeface="Century Gothic" panose="020B0502020202020204" pitchFamily="34" charset="0"/>
              </a:rPr>
              <a:t>1</a:t>
            </a:r>
            <a:r>
              <a:rPr lang="es-EC" sz="1100" dirty="0">
                <a:latin typeface="Century Gothic" panose="020B0502020202020204" pitchFamily="34" charset="0"/>
              </a:rPr>
              <a:t>_Lightweight Concrete: 0,1016m</a:t>
            </a:r>
          </a:p>
          <a:p>
            <a:pPr marL="0" indent="0">
              <a:buNone/>
            </a:pPr>
            <a:r>
              <a:rPr lang="es-EC" sz="1100" b="1" dirty="0">
                <a:latin typeface="Century Gothic" panose="020B0502020202020204" pitchFamily="34" charset="0"/>
              </a:rPr>
              <a:t>2</a:t>
            </a:r>
            <a:r>
              <a:rPr lang="es-EC" sz="1100" dirty="0">
                <a:latin typeface="Century Gothic" panose="020B0502020202020204" pitchFamily="34" charset="0"/>
              </a:rPr>
              <a:t>_Ceiling air </a:t>
            </a:r>
            <a:r>
              <a:rPr lang="es-EC" sz="1100" dirty="0" err="1">
                <a:latin typeface="Century Gothic" panose="020B0502020202020204" pitchFamily="34" charset="0"/>
              </a:rPr>
              <a:t>space</a:t>
            </a:r>
            <a:r>
              <a:rPr lang="es-EC" sz="1100" dirty="0">
                <a:latin typeface="Century Gothic" panose="020B0502020202020204" pitchFamily="34" charset="0"/>
              </a:rPr>
              <a:t>: 0,18 m2K/W</a:t>
            </a:r>
          </a:p>
          <a:p>
            <a:pPr marL="0" indent="0">
              <a:buNone/>
            </a:pPr>
            <a:r>
              <a:rPr lang="en-US" sz="1100" b="1" dirty="0">
                <a:latin typeface="Century Gothic" panose="020B0502020202020204" pitchFamily="34" charset="0"/>
              </a:rPr>
              <a:t>3</a:t>
            </a:r>
            <a:r>
              <a:rPr lang="en-US" sz="1100" dirty="0">
                <a:latin typeface="Century Gothic" panose="020B0502020202020204" pitchFamily="34" charset="0"/>
              </a:rPr>
              <a:t>_</a:t>
            </a:r>
            <a:r>
              <a:rPr lang="es-EC" sz="1100" dirty="0" err="1">
                <a:latin typeface="Century Gothic" panose="020B0502020202020204" pitchFamily="34" charset="0"/>
              </a:rPr>
              <a:t>Acoustic</a:t>
            </a:r>
            <a:r>
              <a:rPr lang="es-EC" sz="1100" dirty="0">
                <a:latin typeface="Century Gothic" panose="020B0502020202020204" pitchFamily="34" charset="0"/>
              </a:rPr>
              <a:t> Tile: 0,0191m</a:t>
            </a:r>
          </a:p>
          <a:p>
            <a:pPr marL="0" indent="0">
              <a:buNone/>
            </a:pPr>
            <a:endParaRPr lang="es-EC" sz="1100" dirty="0">
              <a:latin typeface="Century Gothic" panose="020B0502020202020204" pitchFamily="34" charset="0"/>
            </a:endParaRPr>
          </a:p>
          <a:p>
            <a:pPr marL="0" indent="0">
              <a:buNone/>
            </a:pPr>
            <a:endParaRPr lang="es-EC" sz="1100" dirty="0">
              <a:latin typeface="Century Gothic" panose="020B0502020202020204" pitchFamily="34" charset="0"/>
            </a:endParaRPr>
          </a:p>
        </p:txBody>
      </p:sp>
      <p:sp>
        <p:nvSpPr>
          <p:cNvPr id="96" name="Marcador de contenido 2"/>
          <p:cNvSpPr txBox="1">
            <a:spLocks/>
          </p:cNvSpPr>
          <p:nvPr/>
        </p:nvSpPr>
        <p:spPr>
          <a:xfrm>
            <a:off x="6410985" y="4819005"/>
            <a:ext cx="337411" cy="2185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3</a:t>
            </a:r>
          </a:p>
        </p:txBody>
      </p:sp>
      <p:cxnSp>
        <p:nvCxnSpPr>
          <p:cNvPr id="97" name="Conector angular 96"/>
          <p:cNvCxnSpPr>
            <a:stCxn id="98" idx="3"/>
          </p:cNvCxnSpPr>
          <p:nvPr/>
        </p:nvCxnSpPr>
        <p:spPr>
          <a:xfrm>
            <a:off x="6671504" y="5224464"/>
            <a:ext cx="281896" cy="16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98" name="Rectángulo 97"/>
          <p:cNvSpPr/>
          <p:nvPr/>
        </p:nvSpPr>
        <p:spPr>
          <a:xfrm>
            <a:off x="5778782" y="5194086"/>
            <a:ext cx="892722" cy="60755"/>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C"/>
          </a:p>
        </p:txBody>
      </p:sp>
      <p:sp>
        <p:nvSpPr>
          <p:cNvPr id="104" name="Rectángulo 103"/>
          <p:cNvSpPr/>
          <p:nvPr/>
        </p:nvSpPr>
        <p:spPr>
          <a:xfrm flipV="1">
            <a:off x="5775828" y="5128727"/>
            <a:ext cx="899812" cy="59481"/>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C"/>
          </a:p>
        </p:txBody>
      </p:sp>
      <p:cxnSp>
        <p:nvCxnSpPr>
          <p:cNvPr id="105" name="Conector angular 104"/>
          <p:cNvCxnSpPr>
            <a:stCxn id="93" idx="0"/>
          </p:cNvCxnSpPr>
          <p:nvPr/>
        </p:nvCxnSpPr>
        <p:spPr>
          <a:xfrm rot="5400000" flipH="1" flipV="1">
            <a:off x="6295175" y="4866670"/>
            <a:ext cx="86375" cy="22870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10" name="Marcador de contenido 2"/>
          <p:cNvSpPr txBox="1">
            <a:spLocks/>
          </p:cNvSpPr>
          <p:nvPr/>
        </p:nvSpPr>
        <p:spPr>
          <a:xfrm>
            <a:off x="6892287" y="5121789"/>
            <a:ext cx="337411" cy="2185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2</a:t>
            </a:r>
          </a:p>
        </p:txBody>
      </p:sp>
      <p:sp>
        <p:nvSpPr>
          <p:cNvPr id="112" name="Marcador de contenido 2"/>
          <p:cNvSpPr txBox="1">
            <a:spLocks/>
          </p:cNvSpPr>
          <p:nvPr/>
        </p:nvSpPr>
        <p:spPr>
          <a:xfrm>
            <a:off x="9065689" y="4378256"/>
            <a:ext cx="953515" cy="295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latin typeface="Century Gothic" panose="020B0502020202020204" pitchFamily="34" charset="0"/>
              </a:rPr>
              <a:t>WINDOW</a:t>
            </a:r>
            <a:endParaRPr lang="es-EC" sz="1200" b="1" dirty="0">
              <a:latin typeface="Century Gothic" panose="020B0502020202020204" pitchFamily="34" charset="0"/>
            </a:endParaRPr>
          </a:p>
          <a:p>
            <a:endParaRPr lang="es-EC" sz="1200" dirty="0">
              <a:latin typeface="Century Gothic" panose="020B0502020202020204" pitchFamily="34" charset="0"/>
            </a:endParaRPr>
          </a:p>
        </p:txBody>
      </p:sp>
      <p:sp>
        <p:nvSpPr>
          <p:cNvPr id="113" name="Rectángulo 112"/>
          <p:cNvSpPr/>
          <p:nvPr/>
        </p:nvSpPr>
        <p:spPr>
          <a:xfrm>
            <a:off x="9458720" y="4825170"/>
            <a:ext cx="79432" cy="1408671"/>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C"/>
          </a:p>
        </p:txBody>
      </p:sp>
      <p:sp>
        <p:nvSpPr>
          <p:cNvPr id="118" name="Marcador de contenido 2"/>
          <p:cNvSpPr txBox="1">
            <a:spLocks/>
          </p:cNvSpPr>
          <p:nvPr/>
        </p:nvSpPr>
        <p:spPr>
          <a:xfrm>
            <a:off x="9524979" y="5252911"/>
            <a:ext cx="1133879" cy="2997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100" dirty="0" err="1">
                <a:latin typeface="Century Gothic" panose="020B0502020202020204" pitchFamily="34" charset="0"/>
              </a:rPr>
              <a:t>Glass</a:t>
            </a:r>
            <a:r>
              <a:rPr lang="es-EC" sz="1100" dirty="0">
                <a:latin typeface="Century Gothic" panose="020B0502020202020204" pitchFamily="34" charset="0"/>
              </a:rPr>
              <a:t>: 0,003m</a:t>
            </a:r>
          </a:p>
          <a:p>
            <a:endParaRPr lang="es-EC" sz="1100" dirty="0">
              <a:latin typeface="Century Gothic" panose="020B0502020202020204" pitchFamily="34" charset="0"/>
            </a:endParaRPr>
          </a:p>
        </p:txBody>
      </p:sp>
      <p:sp>
        <p:nvSpPr>
          <p:cNvPr id="123" name="Marcador de contenido 2"/>
          <p:cNvSpPr txBox="1">
            <a:spLocks/>
          </p:cNvSpPr>
          <p:nvPr/>
        </p:nvSpPr>
        <p:spPr>
          <a:xfrm>
            <a:off x="3395709" y="515845"/>
            <a:ext cx="2450880" cy="12600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C" sz="1100" dirty="0" err="1">
                <a:latin typeface="Century Gothic" panose="020B0502020202020204" pitchFamily="34" charset="0"/>
              </a:rPr>
              <a:t>Summer</a:t>
            </a:r>
            <a:r>
              <a:rPr lang="es-EC" sz="1100" dirty="0">
                <a:latin typeface="Century Gothic" panose="020B0502020202020204" pitchFamily="34" charset="0"/>
              </a:rPr>
              <a:t> </a:t>
            </a:r>
            <a:r>
              <a:rPr lang="es-EC" sz="1100" dirty="0" err="1">
                <a:latin typeface="Century Gothic" panose="020B0502020202020204" pitchFamily="34" charset="0"/>
              </a:rPr>
              <a:t>Design</a:t>
            </a:r>
            <a:r>
              <a:rPr lang="es-EC" sz="1100" dirty="0">
                <a:latin typeface="Century Gothic" panose="020B0502020202020204" pitchFamily="34" charset="0"/>
              </a:rPr>
              <a:t> Day: 21 | </a:t>
            </a:r>
            <a:r>
              <a:rPr lang="es-EC" sz="1100" dirty="0" err="1">
                <a:latin typeface="Century Gothic" panose="020B0502020202020204" pitchFamily="34" charset="0"/>
              </a:rPr>
              <a:t>Aug</a:t>
            </a:r>
            <a:endParaRPr lang="es-EC" sz="1100" dirty="0">
              <a:latin typeface="Century Gothic" panose="020B0502020202020204" pitchFamily="34" charset="0"/>
            </a:endParaRPr>
          </a:p>
          <a:p>
            <a:r>
              <a:rPr lang="es-EC" sz="1100" dirty="0">
                <a:latin typeface="Century Gothic" panose="020B0502020202020204" pitchFamily="34" charset="0"/>
              </a:rPr>
              <a:t>Winter </a:t>
            </a:r>
            <a:r>
              <a:rPr lang="es-EC" sz="1100" dirty="0" err="1">
                <a:latin typeface="Century Gothic" panose="020B0502020202020204" pitchFamily="34" charset="0"/>
              </a:rPr>
              <a:t>Design</a:t>
            </a:r>
            <a:r>
              <a:rPr lang="es-EC" sz="1100" dirty="0">
                <a:latin typeface="Century Gothic" panose="020B0502020202020204" pitchFamily="34" charset="0"/>
              </a:rPr>
              <a:t> Day: 21 | </a:t>
            </a:r>
            <a:r>
              <a:rPr lang="es-EC" sz="1100" dirty="0" err="1">
                <a:latin typeface="Century Gothic" panose="020B0502020202020204" pitchFamily="34" charset="0"/>
              </a:rPr>
              <a:t>Jan</a:t>
            </a:r>
            <a:endParaRPr lang="es-EC" sz="1100" dirty="0">
              <a:latin typeface="Century Gothic" panose="020B0502020202020204" pitchFamily="34" charset="0"/>
            </a:endParaRPr>
          </a:p>
          <a:p>
            <a:r>
              <a:rPr lang="es-EC" sz="1100" dirty="0">
                <a:latin typeface="Century Gothic" panose="020B0502020202020204" pitchFamily="34" charset="0"/>
              </a:rPr>
              <a:t>Max. </a:t>
            </a:r>
            <a:r>
              <a:rPr lang="es-EC" sz="1100" dirty="0" err="1">
                <a:latin typeface="Century Gothic" panose="020B0502020202020204" pitchFamily="34" charset="0"/>
              </a:rPr>
              <a:t>Temperature</a:t>
            </a:r>
            <a:r>
              <a:rPr lang="es-EC" sz="1100" dirty="0">
                <a:latin typeface="Century Gothic" panose="020B0502020202020204" pitchFamily="34" charset="0"/>
              </a:rPr>
              <a:t>: 33.1° C</a:t>
            </a:r>
          </a:p>
          <a:p>
            <a:r>
              <a:rPr lang="es-EC" sz="1100" dirty="0">
                <a:latin typeface="Century Gothic" panose="020B0502020202020204" pitchFamily="34" charset="0"/>
              </a:rPr>
              <a:t>Min. </a:t>
            </a:r>
            <a:r>
              <a:rPr lang="es-EC" sz="1100" dirty="0" err="1">
                <a:latin typeface="Century Gothic" panose="020B0502020202020204" pitchFamily="34" charset="0"/>
              </a:rPr>
              <a:t>Temperature</a:t>
            </a:r>
            <a:r>
              <a:rPr lang="es-EC" sz="1100" dirty="0">
                <a:latin typeface="Century Gothic" panose="020B0502020202020204" pitchFamily="34" charset="0"/>
              </a:rPr>
              <a:t>: -6.1 °C</a:t>
            </a:r>
          </a:p>
          <a:p>
            <a:endParaRPr lang="es-EC" sz="1100" dirty="0">
              <a:latin typeface="Century Gothic" panose="020B0502020202020204" pitchFamily="34" charset="0"/>
            </a:endParaRPr>
          </a:p>
        </p:txBody>
      </p:sp>
      <p:pic>
        <p:nvPicPr>
          <p:cNvPr id="126" name="Imagen 1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77865" y="137160"/>
            <a:ext cx="5272986" cy="1638777"/>
          </a:xfrm>
          <a:prstGeom prst="rect">
            <a:avLst/>
          </a:prstGeom>
        </p:spPr>
      </p:pic>
      <p:sp>
        <p:nvSpPr>
          <p:cNvPr id="70" name="Título 1"/>
          <p:cNvSpPr txBox="1">
            <a:spLocks/>
          </p:cNvSpPr>
          <p:nvPr/>
        </p:nvSpPr>
        <p:spPr>
          <a:xfrm rot="16200000">
            <a:off x="-2623748" y="3564923"/>
            <a:ext cx="5910646" cy="5436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C" sz="2800" dirty="0">
                <a:solidFill>
                  <a:schemeClr val="bg2">
                    <a:lumMod val="50000"/>
                  </a:schemeClr>
                </a:solidFill>
                <a:latin typeface="Century Gothic" panose="020B0502020202020204" pitchFamily="34" charset="0"/>
              </a:rPr>
              <a:t>CASE LOCATION 1: </a:t>
            </a:r>
            <a:r>
              <a:rPr lang="es-EC" sz="2800" b="1" dirty="0">
                <a:solidFill>
                  <a:schemeClr val="bg2">
                    <a:lumMod val="50000"/>
                  </a:schemeClr>
                </a:solidFill>
                <a:latin typeface="Century Gothic" panose="020B0502020202020204" pitchFamily="34" charset="0"/>
              </a:rPr>
              <a:t>PIACENZA - IT</a:t>
            </a:r>
          </a:p>
        </p:txBody>
      </p:sp>
    </p:spTree>
    <p:extLst>
      <p:ext uri="{BB962C8B-B14F-4D97-AF65-F5344CB8AC3E}">
        <p14:creationId xmlns:p14="http://schemas.microsoft.com/office/powerpoint/2010/main" val="24933752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1458832" y="0"/>
            <a:ext cx="733168" cy="685800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s-EC"/>
          </a:p>
        </p:txBody>
      </p:sp>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414687" y="5080687"/>
            <a:ext cx="2821459" cy="733166"/>
          </a:xfrm>
          <a:prstGeom prst="rect">
            <a:avLst/>
          </a:prstGeom>
        </p:spPr>
      </p:pic>
      <p:sp>
        <p:nvSpPr>
          <p:cNvPr id="6" name="Título 1"/>
          <p:cNvSpPr txBox="1">
            <a:spLocks/>
          </p:cNvSpPr>
          <p:nvPr/>
        </p:nvSpPr>
        <p:spPr>
          <a:xfrm rot="16200000">
            <a:off x="-2623748" y="3564923"/>
            <a:ext cx="5910646" cy="5436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C" sz="2800" dirty="0">
                <a:solidFill>
                  <a:schemeClr val="bg2">
                    <a:lumMod val="50000"/>
                  </a:schemeClr>
                </a:solidFill>
                <a:latin typeface="Century Gothic" panose="020B0502020202020204" pitchFamily="34" charset="0"/>
              </a:rPr>
              <a:t>CASE LOCATION 1: </a:t>
            </a:r>
            <a:r>
              <a:rPr lang="es-EC" sz="2800" b="1" dirty="0">
                <a:solidFill>
                  <a:schemeClr val="bg2">
                    <a:lumMod val="50000"/>
                  </a:schemeClr>
                </a:solidFill>
                <a:latin typeface="Century Gothic" panose="020B0502020202020204" pitchFamily="34" charset="0"/>
              </a:rPr>
              <a:t>PIACENZA - IT</a:t>
            </a:r>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4776" y="134865"/>
            <a:ext cx="6647623" cy="4552950"/>
          </a:xfrm>
          <a:prstGeom prst="rect">
            <a:avLst/>
          </a:prstGeom>
        </p:spPr>
      </p:pic>
      <p:pic>
        <p:nvPicPr>
          <p:cNvPr id="8" name="Imagen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0500" y="4801559"/>
            <a:ext cx="7251899" cy="1866038"/>
          </a:xfrm>
          <a:prstGeom prst="rect">
            <a:avLst/>
          </a:prstGeom>
        </p:spPr>
      </p:pic>
      <p:pic>
        <p:nvPicPr>
          <p:cNvPr id="9" name="Imagen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826" y="2200079"/>
            <a:ext cx="2904009" cy="2265127"/>
          </a:xfrm>
          <a:prstGeom prst="rect">
            <a:avLst/>
          </a:prstGeom>
        </p:spPr>
      </p:pic>
      <p:pic>
        <p:nvPicPr>
          <p:cNvPr id="11" name="Imagen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407" y="4493781"/>
            <a:ext cx="2920603" cy="2298315"/>
          </a:xfrm>
          <a:prstGeom prst="rect">
            <a:avLst/>
          </a:prstGeom>
        </p:spPr>
      </p:pic>
      <p:pic>
        <p:nvPicPr>
          <p:cNvPr id="12" name="Imagen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2407" y="21952"/>
            <a:ext cx="2840642" cy="2256510"/>
          </a:xfrm>
          <a:prstGeom prst="rect">
            <a:avLst/>
          </a:prstGeom>
        </p:spPr>
      </p:pic>
    </p:spTree>
    <p:extLst>
      <p:ext uri="{BB962C8B-B14F-4D97-AF65-F5344CB8AC3E}">
        <p14:creationId xmlns:p14="http://schemas.microsoft.com/office/powerpoint/2010/main" val="732954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p:cNvSpPr txBox="1">
            <a:spLocks/>
          </p:cNvSpPr>
          <p:nvPr/>
        </p:nvSpPr>
        <p:spPr>
          <a:xfrm rot="16200000">
            <a:off x="-2652581" y="3536091"/>
            <a:ext cx="5968312" cy="5436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C" sz="2800" dirty="0">
                <a:solidFill>
                  <a:schemeClr val="bg2">
                    <a:lumMod val="50000"/>
                  </a:schemeClr>
                </a:solidFill>
                <a:latin typeface="Century Gothic" panose="020B0502020202020204" pitchFamily="34" charset="0"/>
              </a:rPr>
              <a:t>CASE LOCATION 1: </a:t>
            </a:r>
            <a:r>
              <a:rPr lang="es-EC" sz="2800" b="1" dirty="0">
                <a:solidFill>
                  <a:schemeClr val="bg2">
                    <a:lumMod val="50000"/>
                  </a:schemeClr>
                </a:solidFill>
                <a:latin typeface="Century Gothic" panose="020B0502020202020204" pitchFamily="34" charset="0"/>
              </a:rPr>
              <a:t>PIACENZA - IT</a:t>
            </a: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1318" y="1108259"/>
            <a:ext cx="5757513" cy="2461010"/>
          </a:xfrm>
          <a:prstGeom prst="rect">
            <a:avLst/>
          </a:prstGeom>
        </p:spPr>
      </p:pic>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423" y="969247"/>
            <a:ext cx="5187557" cy="2654067"/>
          </a:xfrm>
          <a:prstGeom prst="rect">
            <a:avLst/>
          </a:prstGeom>
        </p:spPr>
      </p:pic>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0981" y="3691418"/>
            <a:ext cx="5801206" cy="2494519"/>
          </a:xfrm>
          <a:prstGeom prst="rect">
            <a:avLst/>
          </a:prstGeom>
        </p:spPr>
      </p:pic>
      <p:pic>
        <p:nvPicPr>
          <p:cNvPr id="10" name="Imagen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425" y="3719843"/>
            <a:ext cx="5187556" cy="2263267"/>
          </a:xfrm>
          <a:prstGeom prst="rect">
            <a:avLst/>
          </a:prstGeom>
        </p:spPr>
      </p:pic>
      <p:sp>
        <p:nvSpPr>
          <p:cNvPr id="4" name="Rectángulo 3"/>
          <p:cNvSpPr/>
          <p:nvPr/>
        </p:nvSpPr>
        <p:spPr>
          <a:xfrm>
            <a:off x="11458832" y="0"/>
            <a:ext cx="733168" cy="685800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s-EC"/>
          </a:p>
        </p:txBody>
      </p:sp>
      <p:pic>
        <p:nvPicPr>
          <p:cNvPr id="5" name="Imagen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10414687" y="5080687"/>
            <a:ext cx="2821459" cy="733166"/>
          </a:xfrm>
          <a:prstGeom prst="rect">
            <a:avLst/>
          </a:prstGeom>
        </p:spPr>
      </p:pic>
    </p:spTree>
    <p:extLst>
      <p:ext uri="{BB962C8B-B14F-4D97-AF65-F5344CB8AC3E}">
        <p14:creationId xmlns:p14="http://schemas.microsoft.com/office/powerpoint/2010/main" val="1574787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1458832" y="0"/>
            <a:ext cx="733168" cy="685800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s-EC"/>
          </a:p>
        </p:txBody>
      </p:sp>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414687" y="5080687"/>
            <a:ext cx="2821459" cy="733166"/>
          </a:xfrm>
          <a:prstGeom prst="rect">
            <a:avLst/>
          </a:prstGeom>
        </p:spPr>
      </p:pic>
      <p:sp>
        <p:nvSpPr>
          <p:cNvPr id="6" name="Título 1"/>
          <p:cNvSpPr txBox="1">
            <a:spLocks/>
          </p:cNvSpPr>
          <p:nvPr/>
        </p:nvSpPr>
        <p:spPr>
          <a:xfrm rot="16200000">
            <a:off x="-2508420" y="3680253"/>
            <a:ext cx="5679989" cy="5436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C" sz="2800" dirty="0">
                <a:solidFill>
                  <a:schemeClr val="bg2">
                    <a:lumMod val="50000"/>
                  </a:schemeClr>
                </a:solidFill>
                <a:latin typeface="Century Gothic" panose="020B0502020202020204" pitchFamily="34" charset="0"/>
              </a:rPr>
              <a:t>CASE LOCATION 2: </a:t>
            </a:r>
            <a:r>
              <a:rPr lang="es-EC" sz="2800" b="1" dirty="0">
                <a:solidFill>
                  <a:schemeClr val="bg2">
                    <a:lumMod val="50000"/>
                  </a:schemeClr>
                </a:solidFill>
                <a:latin typeface="Century Gothic" panose="020B0502020202020204" pitchFamily="34" charset="0"/>
              </a:rPr>
              <a:t>QUITO - EC</a:t>
            </a:r>
          </a:p>
        </p:txBody>
      </p:sp>
      <p:sp>
        <p:nvSpPr>
          <p:cNvPr id="7" name="Marcador de contenido 2"/>
          <p:cNvSpPr>
            <a:spLocks noGrp="1"/>
          </p:cNvSpPr>
          <p:nvPr>
            <p:ph idx="1"/>
          </p:nvPr>
        </p:nvSpPr>
        <p:spPr>
          <a:xfrm>
            <a:off x="1503057" y="570608"/>
            <a:ext cx="1750889" cy="926581"/>
          </a:xfrm>
        </p:spPr>
        <p:txBody>
          <a:bodyPr>
            <a:normAutofit lnSpcReduction="10000"/>
          </a:bodyPr>
          <a:lstStyle/>
          <a:p>
            <a:r>
              <a:rPr lang="es-EC" sz="1100" dirty="0" err="1">
                <a:latin typeface="Century Gothic" panose="020B0502020202020204" pitchFamily="34" charset="0"/>
              </a:rPr>
              <a:t>Latitude</a:t>
            </a:r>
            <a:r>
              <a:rPr lang="es-EC" sz="1100" dirty="0">
                <a:latin typeface="Century Gothic" panose="020B0502020202020204" pitchFamily="34" charset="0"/>
              </a:rPr>
              <a:t>: -0,15°</a:t>
            </a:r>
          </a:p>
          <a:p>
            <a:r>
              <a:rPr lang="es-EC" sz="1100" dirty="0" err="1">
                <a:latin typeface="Century Gothic" panose="020B0502020202020204" pitchFamily="34" charset="0"/>
              </a:rPr>
              <a:t>Longitude</a:t>
            </a:r>
            <a:r>
              <a:rPr lang="es-EC" sz="1100" dirty="0">
                <a:latin typeface="Century Gothic" panose="020B0502020202020204" pitchFamily="34" charset="0"/>
              </a:rPr>
              <a:t>: -0,78°</a:t>
            </a:r>
          </a:p>
          <a:p>
            <a:r>
              <a:rPr lang="es-EC" sz="1100" dirty="0" err="1">
                <a:latin typeface="Century Gothic" panose="020B0502020202020204" pitchFamily="34" charset="0"/>
              </a:rPr>
              <a:t>Elevation</a:t>
            </a:r>
            <a:r>
              <a:rPr lang="es-EC" sz="1100" dirty="0">
                <a:latin typeface="Century Gothic" panose="020B0502020202020204" pitchFamily="34" charset="0"/>
              </a:rPr>
              <a:t>: 2812 </a:t>
            </a:r>
            <a:r>
              <a:rPr lang="es-EC" sz="1100" dirty="0" err="1">
                <a:latin typeface="Century Gothic" panose="020B0502020202020204" pitchFamily="34" charset="0"/>
              </a:rPr>
              <a:t>meters</a:t>
            </a:r>
            <a:r>
              <a:rPr lang="es-EC" sz="1100" dirty="0">
                <a:latin typeface="Century Gothic" panose="020B0502020202020204" pitchFamily="34" charset="0"/>
              </a:rPr>
              <a:t> </a:t>
            </a:r>
            <a:r>
              <a:rPr lang="es-EC" sz="1100" dirty="0" err="1">
                <a:latin typeface="Century Gothic" panose="020B0502020202020204" pitchFamily="34" charset="0"/>
              </a:rPr>
              <a:t>above</a:t>
            </a:r>
            <a:r>
              <a:rPr lang="es-EC" sz="1100" dirty="0">
                <a:latin typeface="Century Gothic" panose="020B0502020202020204" pitchFamily="34" charset="0"/>
              </a:rPr>
              <a:t> sea</a:t>
            </a:r>
          </a:p>
          <a:p>
            <a:pPr marL="0" indent="0">
              <a:buNone/>
            </a:pPr>
            <a:endParaRPr lang="es-EC" sz="1100" dirty="0">
              <a:latin typeface="Century Gothic" panose="020B0502020202020204" pitchFamily="34" charset="0"/>
            </a:endParaRPr>
          </a:p>
        </p:txBody>
      </p:sp>
      <p:sp>
        <p:nvSpPr>
          <p:cNvPr id="8" name="Marcador de contenido 2"/>
          <p:cNvSpPr txBox="1">
            <a:spLocks/>
          </p:cNvSpPr>
          <p:nvPr/>
        </p:nvSpPr>
        <p:spPr>
          <a:xfrm rot="16200000">
            <a:off x="43054" y="691047"/>
            <a:ext cx="2174794" cy="295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200" b="1" dirty="0">
                <a:latin typeface="Century Gothic" panose="020B0502020202020204" pitchFamily="34" charset="0"/>
              </a:rPr>
              <a:t>SITE CHARACTERISTICS</a:t>
            </a:r>
          </a:p>
          <a:p>
            <a:endParaRPr lang="es-EC" sz="1200" dirty="0">
              <a:latin typeface="Century Gothic" panose="020B0502020202020204" pitchFamily="34" charset="0"/>
            </a:endParaRPr>
          </a:p>
        </p:txBody>
      </p:sp>
      <p:cxnSp>
        <p:nvCxnSpPr>
          <p:cNvPr id="3" name="Conector recto 2"/>
          <p:cNvCxnSpPr/>
          <p:nvPr/>
        </p:nvCxnSpPr>
        <p:spPr>
          <a:xfrm>
            <a:off x="1375388" y="234409"/>
            <a:ext cx="0" cy="1585100"/>
          </a:xfrm>
          <a:prstGeom prst="line">
            <a:avLst/>
          </a:prstGeom>
        </p:spPr>
        <p:style>
          <a:lnRef idx="1">
            <a:schemeClr val="dk1"/>
          </a:lnRef>
          <a:fillRef idx="0">
            <a:schemeClr val="dk1"/>
          </a:fillRef>
          <a:effectRef idx="0">
            <a:schemeClr val="dk1"/>
          </a:effectRef>
          <a:fontRef idx="minor">
            <a:schemeClr val="tx1"/>
          </a:fontRef>
        </p:style>
      </p:cxnSp>
      <p:sp>
        <p:nvSpPr>
          <p:cNvPr id="12" name="Marcador de contenido 2"/>
          <p:cNvSpPr txBox="1">
            <a:spLocks/>
          </p:cNvSpPr>
          <p:nvPr/>
        </p:nvSpPr>
        <p:spPr>
          <a:xfrm>
            <a:off x="1375388" y="4160714"/>
            <a:ext cx="337411" cy="2185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1</a:t>
            </a:r>
          </a:p>
        </p:txBody>
      </p:sp>
      <p:sp>
        <p:nvSpPr>
          <p:cNvPr id="13" name="Marcador de contenido 2"/>
          <p:cNvSpPr txBox="1">
            <a:spLocks/>
          </p:cNvSpPr>
          <p:nvPr/>
        </p:nvSpPr>
        <p:spPr>
          <a:xfrm rot="16200000">
            <a:off x="-432444" y="4072186"/>
            <a:ext cx="3212994" cy="295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200" b="1" dirty="0">
                <a:latin typeface="Century Gothic" panose="020B0502020202020204" pitchFamily="34" charset="0"/>
              </a:rPr>
              <a:t>CONSTRUCTION CHARACTERISTICS</a:t>
            </a:r>
          </a:p>
          <a:p>
            <a:endParaRPr lang="es-EC" sz="1200" dirty="0">
              <a:latin typeface="Century Gothic" panose="020B0502020202020204" pitchFamily="34" charset="0"/>
            </a:endParaRPr>
          </a:p>
        </p:txBody>
      </p:sp>
      <p:cxnSp>
        <p:nvCxnSpPr>
          <p:cNvPr id="14" name="Conector recto 13"/>
          <p:cNvCxnSpPr/>
          <p:nvPr/>
        </p:nvCxnSpPr>
        <p:spPr>
          <a:xfrm>
            <a:off x="1375388" y="2105025"/>
            <a:ext cx="0" cy="4544230"/>
          </a:xfrm>
          <a:prstGeom prst="line">
            <a:avLst/>
          </a:prstGeom>
        </p:spPr>
        <p:style>
          <a:lnRef idx="1">
            <a:schemeClr val="dk1"/>
          </a:lnRef>
          <a:fillRef idx="0">
            <a:schemeClr val="dk1"/>
          </a:fillRef>
          <a:effectRef idx="0">
            <a:schemeClr val="dk1"/>
          </a:effectRef>
          <a:fontRef idx="minor">
            <a:schemeClr val="tx1"/>
          </a:fontRef>
        </p:style>
      </p:cxnSp>
      <p:sp>
        <p:nvSpPr>
          <p:cNvPr id="17" name="Marcador de contenido 2"/>
          <p:cNvSpPr txBox="1">
            <a:spLocks/>
          </p:cNvSpPr>
          <p:nvPr/>
        </p:nvSpPr>
        <p:spPr>
          <a:xfrm>
            <a:off x="2004713" y="2035599"/>
            <a:ext cx="953515" cy="295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200" b="1" dirty="0">
                <a:latin typeface="Century Gothic" panose="020B0502020202020204" pitchFamily="34" charset="0"/>
              </a:rPr>
              <a:t>EXT. WALL</a:t>
            </a:r>
          </a:p>
          <a:p>
            <a:endParaRPr lang="es-EC" sz="1200" dirty="0">
              <a:latin typeface="Century Gothic" panose="020B0502020202020204" pitchFamily="34" charset="0"/>
            </a:endParaRPr>
          </a:p>
        </p:txBody>
      </p:sp>
      <p:sp>
        <p:nvSpPr>
          <p:cNvPr id="18" name="Rectángulo 17"/>
          <p:cNvSpPr/>
          <p:nvPr/>
        </p:nvSpPr>
        <p:spPr>
          <a:xfrm>
            <a:off x="2209237" y="2402179"/>
            <a:ext cx="79432" cy="1408671"/>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C"/>
          </a:p>
        </p:txBody>
      </p:sp>
      <p:sp>
        <p:nvSpPr>
          <p:cNvPr id="20" name="Rectángulo 19"/>
          <p:cNvSpPr/>
          <p:nvPr/>
        </p:nvSpPr>
        <p:spPr>
          <a:xfrm>
            <a:off x="2501470" y="2402178"/>
            <a:ext cx="111001" cy="1408671"/>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C"/>
          </a:p>
        </p:txBody>
      </p:sp>
      <p:sp>
        <p:nvSpPr>
          <p:cNvPr id="21" name="Rectángulo 20"/>
          <p:cNvSpPr/>
          <p:nvPr/>
        </p:nvSpPr>
        <p:spPr>
          <a:xfrm>
            <a:off x="2623655" y="2402178"/>
            <a:ext cx="45719" cy="140867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C"/>
          </a:p>
        </p:txBody>
      </p:sp>
      <p:sp>
        <p:nvSpPr>
          <p:cNvPr id="19" name="Rectángulo 18"/>
          <p:cNvSpPr/>
          <p:nvPr/>
        </p:nvSpPr>
        <p:spPr>
          <a:xfrm>
            <a:off x="2299852" y="2405943"/>
            <a:ext cx="190434" cy="140867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C"/>
          </a:p>
        </p:txBody>
      </p:sp>
      <p:cxnSp>
        <p:nvCxnSpPr>
          <p:cNvPr id="24" name="Conector angular 23"/>
          <p:cNvCxnSpPr>
            <a:stCxn id="18" idx="2"/>
          </p:cNvCxnSpPr>
          <p:nvPr/>
        </p:nvCxnSpPr>
        <p:spPr>
          <a:xfrm rot="5400000">
            <a:off x="2003142" y="3914903"/>
            <a:ext cx="349864" cy="14175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26" name="Conector angular 25"/>
          <p:cNvCxnSpPr/>
          <p:nvPr/>
        </p:nvCxnSpPr>
        <p:spPr>
          <a:xfrm rot="16200000" flipH="1">
            <a:off x="2207371" y="3982687"/>
            <a:ext cx="370330" cy="243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8" name="Marcador de contenido 2"/>
          <p:cNvSpPr txBox="1">
            <a:spLocks/>
          </p:cNvSpPr>
          <p:nvPr/>
        </p:nvSpPr>
        <p:spPr>
          <a:xfrm>
            <a:off x="2882975" y="2632373"/>
            <a:ext cx="1964327" cy="9482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100" b="1" dirty="0">
                <a:latin typeface="Century Gothic" panose="020B0502020202020204" pitchFamily="34" charset="0"/>
              </a:rPr>
              <a:t>1</a:t>
            </a:r>
            <a:r>
              <a:rPr lang="es-EC" sz="1100" dirty="0">
                <a:latin typeface="Century Gothic" panose="020B0502020202020204" pitchFamily="34" charset="0"/>
              </a:rPr>
              <a:t>_Stucco: 0,0253m</a:t>
            </a:r>
          </a:p>
          <a:p>
            <a:pPr marL="0" indent="0">
              <a:buNone/>
            </a:pPr>
            <a:r>
              <a:rPr lang="es-EC" sz="1100" b="1" dirty="0">
                <a:latin typeface="Century Gothic" panose="020B0502020202020204" pitchFamily="34" charset="0"/>
              </a:rPr>
              <a:t>2</a:t>
            </a:r>
            <a:r>
              <a:rPr lang="es-EC" sz="1100" dirty="0">
                <a:latin typeface="Century Gothic" panose="020B0502020202020204" pitchFamily="34" charset="0"/>
              </a:rPr>
              <a:t>_Concrete: 0,0253m</a:t>
            </a:r>
          </a:p>
          <a:p>
            <a:pPr marL="0" indent="0">
              <a:buNone/>
            </a:pPr>
            <a:r>
              <a:rPr lang="en-US" sz="1100" b="1" dirty="0">
                <a:latin typeface="Century Gothic" panose="020B0502020202020204" pitchFamily="34" charset="0"/>
              </a:rPr>
              <a:t>3</a:t>
            </a:r>
            <a:r>
              <a:rPr lang="en-US" sz="1100" dirty="0">
                <a:latin typeface="Century Gothic" panose="020B0502020202020204" pitchFamily="34" charset="0"/>
              </a:rPr>
              <a:t>_Wall Insulation: 0,0681m</a:t>
            </a:r>
          </a:p>
          <a:p>
            <a:pPr marL="0" indent="0">
              <a:buNone/>
            </a:pPr>
            <a:r>
              <a:rPr lang="en-US" sz="1100" b="1" dirty="0">
                <a:latin typeface="Century Gothic" panose="020B0502020202020204" pitchFamily="34" charset="0"/>
              </a:rPr>
              <a:t>4</a:t>
            </a:r>
            <a:r>
              <a:rPr lang="en-US" sz="1100" dirty="0">
                <a:latin typeface="Century Gothic" panose="020B0502020202020204" pitchFamily="34" charset="0"/>
              </a:rPr>
              <a:t>_Gypsum: 0,0127m</a:t>
            </a:r>
            <a:endParaRPr lang="es-EC" sz="1100" dirty="0">
              <a:latin typeface="Century Gothic" panose="020B0502020202020204" pitchFamily="34" charset="0"/>
            </a:endParaRPr>
          </a:p>
          <a:p>
            <a:endParaRPr lang="es-EC" sz="1100" dirty="0">
              <a:latin typeface="Century Gothic" panose="020B0502020202020204" pitchFamily="34" charset="0"/>
            </a:endParaRPr>
          </a:p>
        </p:txBody>
      </p:sp>
      <p:sp>
        <p:nvSpPr>
          <p:cNvPr id="36" name="Marcador de contenido 2"/>
          <p:cNvSpPr txBox="1">
            <a:spLocks/>
          </p:cNvSpPr>
          <p:nvPr/>
        </p:nvSpPr>
        <p:spPr>
          <a:xfrm>
            <a:off x="2275060" y="4160713"/>
            <a:ext cx="337411" cy="2185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2</a:t>
            </a:r>
          </a:p>
        </p:txBody>
      </p:sp>
      <p:cxnSp>
        <p:nvCxnSpPr>
          <p:cNvPr id="38" name="Conector angular 37"/>
          <p:cNvCxnSpPr/>
          <p:nvPr/>
        </p:nvCxnSpPr>
        <p:spPr>
          <a:xfrm rot="16200000" flipH="1">
            <a:off x="2387845" y="4007713"/>
            <a:ext cx="370330" cy="243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39" name="Marcador de contenido 2"/>
          <p:cNvSpPr txBox="1">
            <a:spLocks/>
          </p:cNvSpPr>
          <p:nvPr/>
        </p:nvSpPr>
        <p:spPr>
          <a:xfrm>
            <a:off x="2454949" y="4172452"/>
            <a:ext cx="337411" cy="2185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3</a:t>
            </a:r>
          </a:p>
        </p:txBody>
      </p:sp>
      <p:cxnSp>
        <p:nvCxnSpPr>
          <p:cNvPr id="40" name="Conector angular 39"/>
          <p:cNvCxnSpPr/>
          <p:nvPr/>
        </p:nvCxnSpPr>
        <p:spPr>
          <a:xfrm rot="16200000" flipH="1">
            <a:off x="2617792" y="3846563"/>
            <a:ext cx="278002" cy="252364"/>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42" name="Marcador de contenido 2"/>
          <p:cNvSpPr txBox="1">
            <a:spLocks/>
          </p:cNvSpPr>
          <p:nvPr/>
        </p:nvSpPr>
        <p:spPr>
          <a:xfrm>
            <a:off x="2752266" y="4160712"/>
            <a:ext cx="337411" cy="2185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4</a:t>
            </a:r>
          </a:p>
        </p:txBody>
      </p:sp>
      <p:sp>
        <p:nvSpPr>
          <p:cNvPr id="43" name="Marcador de contenido 2"/>
          <p:cNvSpPr txBox="1">
            <a:spLocks/>
          </p:cNvSpPr>
          <p:nvPr/>
        </p:nvSpPr>
        <p:spPr>
          <a:xfrm>
            <a:off x="5999581" y="2935906"/>
            <a:ext cx="337411" cy="2185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1</a:t>
            </a:r>
          </a:p>
        </p:txBody>
      </p:sp>
      <p:sp>
        <p:nvSpPr>
          <p:cNvPr id="44" name="Marcador de contenido 2"/>
          <p:cNvSpPr txBox="1">
            <a:spLocks/>
          </p:cNvSpPr>
          <p:nvPr/>
        </p:nvSpPr>
        <p:spPr>
          <a:xfrm>
            <a:off x="5884127" y="2035599"/>
            <a:ext cx="953515" cy="295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200" b="1" dirty="0">
                <a:latin typeface="Century Gothic" panose="020B0502020202020204" pitchFamily="34" charset="0"/>
              </a:rPr>
              <a:t>EXT. SLAB</a:t>
            </a:r>
          </a:p>
          <a:p>
            <a:endParaRPr lang="es-EC" sz="1200" dirty="0">
              <a:latin typeface="Century Gothic" panose="020B0502020202020204" pitchFamily="34" charset="0"/>
            </a:endParaRPr>
          </a:p>
        </p:txBody>
      </p:sp>
      <p:sp>
        <p:nvSpPr>
          <p:cNvPr id="48" name="Rectángulo 47"/>
          <p:cNvSpPr/>
          <p:nvPr/>
        </p:nvSpPr>
        <p:spPr>
          <a:xfrm>
            <a:off x="5874531" y="2632372"/>
            <a:ext cx="897954" cy="11117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C"/>
          </a:p>
        </p:txBody>
      </p:sp>
      <p:cxnSp>
        <p:nvCxnSpPr>
          <p:cNvPr id="49" name="Conector angular 48"/>
          <p:cNvCxnSpPr/>
          <p:nvPr/>
        </p:nvCxnSpPr>
        <p:spPr>
          <a:xfrm rot="5400000">
            <a:off x="6097933" y="2779989"/>
            <a:ext cx="197134" cy="14846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51" name="Marcador de contenido 2"/>
          <p:cNvSpPr txBox="1">
            <a:spLocks/>
          </p:cNvSpPr>
          <p:nvPr/>
        </p:nvSpPr>
        <p:spPr>
          <a:xfrm>
            <a:off x="5774924" y="3106512"/>
            <a:ext cx="2140182" cy="6922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100" b="1" dirty="0">
                <a:latin typeface="Century Gothic" panose="020B0502020202020204" pitchFamily="34" charset="0"/>
              </a:rPr>
              <a:t>1</a:t>
            </a:r>
            <a:r>
              <a:rPr lang="es-EC" sz="1100" dirty="0">
                <a:latin typeface="Century Gothic" panose="020B0502020202020204" pitchFamily="34" charset="0"/>
              </a:rPr>
              <a:t>_Concrete: 0,1016m</a:t>
            </a:r>
          </a:p>
          <a:p>
            <a:pPr marL="0" indent="0">
              <a:buNone/>
            </a:pPr>
            <a:r>
              <a:rPr lang="es-EC" sz="1100" b="1" dirty="0">
                <a:latin typeface="Century Gothic" panose="020B0502020202020204" pitchFamily="34" charset="0"/>
              </a:rPr>
              <a:t>2</a:t>
            </a:r>
            <a:r>
              <a:rPr lang="es-EC" sz="1100" dirty="0">
                <a:latin typeface="Century Gothic" panose="020B0502020202020204" pitchFamily="34" charset="0"/>
              </a:rPr>
              <a:t>_Carpet </a:t>
            </a:r>
            <a:r>
              <a:rPr lang="es-EC" sz="1100" dirty="0" err="1">
                <a:latin typeface="Century Gothic" panose="020B0502020202020204" pitchFamily="34" charset="0"/>
              </a:rPr>
              <a:t>Pad</a:t>
            </a:r>
            <a:r>
              <a:rPr lang="es-EC" sz="1100" dirty="0">
                <a:latin typeface="Century Gothic" panose="020B0502020202020204" pitchFamily="34" charset="0"/>
              </a:rPr>
              <a:t>: 0,10 m2K/W</a:t>
            </a:r>
          </a:p>
          <a:p>
            <a:pPr marL="0" indent="0">
              <a:buNone/>
            </a:pPr>
            <a:r>
              <a:rPr lang="en-US" sz="1100" dirty="0">
                <a:latin typeface="Century Gothic" panose="020B0502020202020204" pitchFamily="34" charset="0"/>
              </a:rPr>
              <a:t>(Thermal Resistance)</a:t>
            </a:r>
            <a:endParaRPr lang="es-EC" sz="1100" dirty="0">
              <a:latin typeface="Century Gothic" panose="020B0502020202020204" pitchFamily="34" charset="0"/>
            </a:endParaRPr>
          </a:p>
        </p:txBody>
      </p:sp>
      <p:sp>
        <p:nvSpPr>
          <p:cNvPr id="52" name="Marcador de contenido 2"/>
          <p:cNvSpPr txBox="1">
            <a:spLocks/>
          </p:cNvSpPr>
          <p:nvPr/>
        </p:nvSpPr>
        <p:spPr>
          <a:xfrm>
            <a:off x="6510482" y="2363847"/>
            <a:ext cx="337411" cy="2185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2</a:t>
            </a:r>
          </a:p>
        </p:txBody>
      </p:sp>
      <p:cxnSp>
        <p:nvCxnSpPr>
          <p:cNvPr id="55" name="Conector angular 54"/>
          <p:cNvCxnSpPr>
            <a:stCxn id="57" idx="0"/>
          </p:cNvCxnSpPr>
          <p:nvPr/>
        </p:nvCxnSpPr>
        <p:spPr>
          <a:xfrm rot="5400000" flipH="1" flipV="1">
            <a:off x="6410642" y="2428718"/>
            <a:ext cx="75304" cy="24805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57" name="Rectángulo 56"/>
          <p:cNvSpPr/>
          <p:nvPr/>
        </p:nvSpPr>
        <p:spPr>
          <a:xfrm>
            <a:off x="5877905" y="2590398"/>
            <a:ext cx="892722" cy="60755"/>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C"/>
          </a:p>
        </p:txBody>
      </p:sp>
      <p:sp>
        <p:nvSpPr>
          <p:cNvPr id="61" name="Marcador de contenido 2"/>
          <p:cNvSpPr txBox="1">
            <a:spLocks/>
          </p:cNvSpPr>
          <p:nvPr/>
        </p:nvSpPr>
        <p:spPr>
          <a:xfrm>
            <a:off x="9075463" y="2935906"/>
            <a:ext cx="337411" cy="2185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1</a:t>
            </a:r>
          </a:p>
        </p:txBody>
      </p:sp>
      <p:sp>
        <p:nvSpPr>
          <p:cNvPr id="62" name="Marcador de contenido 2"/>
          <p:cNvSpPr txBox="1">
            <a:spLocks/>
          </p:cNvSpPr>
          <p:nvPr/>
        </p:nvSpPr>
        <p:spPr>
          <a:xfrm>
            <a:off x="8960009" y="2035599"/>
            <a:ext cx="953515" cy="295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200" b="1" dirty="0">
                <a:latin typeface="Century Gothic" panose="020B0502020202020204" pitchFamily="34" charset="0"/>
              </a:rPr>
              <a:t>EXT. ROOF</a:t>
            </a:r>
          </a:p>
          <a:p>
            <a:endParaRPr lang="es-EC" sz="1200" dirty="0">
              <a:latin typeface="Century Gothic" panose="020B0502020202020204" pitchFamily="34" charset="0"/>
            </a:endParaRPr>
          </a:p>
        </p:txBody>
      </p:sp>
      <p:sp>
        <p:nvSpPr>
          <p:cNvPr id="63" name="Rectángulo 62"/>
          <p:cNvSpPr/>
          <p:nvPr/>
        </p:nvSpPr>
        <p:spPr>
          <a:xfrm>
            <a:off x="8950413" y="2632372"/>
            <a:ext cx="897954" cy="11117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C"/>
          </a:p>
        </p:txBody>
      </p:sp>
      <p:cxnSp>
        <p:nvCxnSpPr>
          <p:cNvPr id="64" name="Conector angular 63"/>
          <p:cNvCxnSpPr/>
          <p:nvPr/>
        </p:nvCxnSpPr>
        <p:spPr>
          <a:xfrm rot="5400000">
            <a:off x="9173815" y="2779989"/>
            <a:ext cx="197134" cy="14846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65" name="Marcador de contenido 2"/>
          <p:cNvSpPr txBox="1">
            <a:spLocks/>
          </p:cNvSpPr>
          <p:nvPr/>
        </p:nvSpPr>
        <p:spPr>
          <a:xfrm>
            <a:off x="8850806" y="3106512"/>
            <a:ext cx="2332406" cy="6922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100" b="1" dirty="0">
                <a:latin typeface="Century Gothic" panose="020B0502020202020204" pitchFamily="34" charset="0"/>
              </a:rPr>
              <a:t>1</a:t>
            </a:r>
            <a:r>
              <a:rPr lang="es-EC" sz="1100" dirty="0">
                <a:latin typeface="Century Gothic" panose="020B0502020202020204" pitchFamily="34" charset="0"/>
              </a:rPr>
              <a:t>_Metal </a:t>
            </a:r>
            <a:r>
              <a:rPr lang="es-EC" sz="1100" dirty="0" err="1">
                <a:latin typeface="Century Gothic" panose="020B0502020202020204" pitchFamily="34" charset="0"/>
              </a:rPr>
              <a:t>Decking</a:t>
            </a:r>
            <a:r>
              <a:rPr lang="es-EC" sz="1100" dirty="0">
                <a:latin typeface="Century Gothic" panose="020B0502020202020204" pitchFamily="34" charset="0"/>
              </a:rPr>
              <a:t>: 0,0015m</a:t>
            </a:r>
          </a:p>
          <a:p>
            <a:pPr marL="0" indent="0">
              <a:buNone/>
            </a:pPr>
            <a:r>
              <a:rPr lang="es-EC" sz="1100" b="1" dirty="0">
                <a:latin typeface="Century Gothic" panose="020B0502020202020204" pitchFamily="34" charset="0"/>
              </a:rPr>
              <a:t>2</a:t>
            </a:r>
            <a:r>
              <a:rPr lang="es-EC" sz="1100" dirty="0">
                <a:latin typeface="Century Gothic" panose="020B0502020202020204" pitchFamily="34" charset="0"/>
              </a:rPr>
              <a:t>_Roof </a:t>
            </a:r>
            <a:r>
              <a:rPr lang="es-EC" sz="1100" dirty="0" err="1">
                <a:latin typeface="Century Gothic" panose="020B0502020202020204" pitchFamily="34" charset="0"/>
              </a:rPr>
              <a:t>Insulation</a:t>
            </a:r>
            <a:r>
              <a:rPr lang="es-EC" sz="1100" dirty="0">
                <a:latin typeface="Century Gothic" panose="020B0502020202020204" pitchFamily="34" charset="0"/>
              </a:rPr>
              <a:t>: 0,2105m</a:t>
            </a:r>
          </a:p>
          <a:p>
            <a:pPr marL="0" indent="0">
              <a:buNone/>
            </a:pPr>
            <a:r>
              <a:rPr lang="en-US" sz="1100" b="1" dirty="0">
                <a:latin typeface="Century Gothic" panose="020B0502020202020204" pitchFamily="34" charset="0"/>
              </a:rPr>
              <a:t>3_</a:t>
            </a:r>
            <a:r>
              <a:rPr lang="en-US" sz="1100" dirty="0">
                <a:latin typeface="Century Gothic" panose="020B0502020202020204" pitchFamily="34" charset="0"/>
              </a:rPr>
              <a:t>Roof </a:t>
            </a:r>
            <a:r>
              <a:rPr lang="en-US" sz="1100" dirty="0" err="1">
                <a:latin typeface="Century Gothic" panose="020B0502020202020204" pitchFamily="34" charset="0"/>
              </a:rPr>
              <a:t>Membram</a:t>
            </a:r>
            <a:r>
              <a:rPr lang="en-US" sz="1100" dirty="0">
                <a:latin typeface="Century Gothic" panose="020B0502020202020204" pitchFamily="34" charset="0"/>
              </a:rPr>
              <a:t>: 0,0095m</a:t>
            </a:r>
            <a:endParaRPr lang="es-EC" sz="1100" b="1" dirty="0">
              <a:latin typeface="Century Gothic" panose="020B0502020202020204" pitchFamily="34" charset="0"/>
            </a:endParaRPr>
          </a:p>
        </p:txBody>
      </p:sp>
      <p:sp>
        <p:nvSpPr>
          <p:cNvPr id="66" name="Marcador de contenido 2"/>
          <p:cNvSpPr txBox="1">
            <a:spLocks/>
          </p:cNvSpPr>
          <p:nvPr/>
        </p:nvSpPr>
        <p:spPr>
          <a:xfrm>
            <a:off x="9586364" y="2363847"/>
            <a:ext cx="337411" cy="2185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3</a:t>
            </a:r>
          </a:p>
        </p:txBody>
      </p:sp>
      <p:cxnSp>
        <p:nvCxnSpPr>
          <p:cNvPr id="67" name="Conector angular 66"/>
          <p:cNvCxnSpPr>
            <a:stCxn id="68" idx="0"/>
          </p:cNvCxnSpPr>
          <p:nvPr/>
        </p:nvCxnSpPr>
        <p:spPr>
          <a:xfrm rot="5400000" flipH="1" flipV="1">
            <a:off x="9483066" y="2430494"/>
            <a:ext cx="75301" cy="24451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68" name="Rectángulo 67"/>
          <p:cNvSpPr/>
          <p:nvPr/>
        </p:nvSpPr>
        <p:spPr>
          <a:xfrm>
            <a:off x="8948555" y="2590399"/>
            <a:ext cx="899812"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C"/>
          </a:p>
        </p:txBody>
      </p:sp>
      <p:sp>
        <p:nvSpPr>
          <p:cNvPr id="72" name="Rectángulo 71"/>
          <p:cNvSpPr/>
          <p:nvPr/>
        </p:nvSpPr>
        <p:spPr>
          <a:xfrm flipV="1">
            <a:off x="8948555" y="2741649"/>
            <a:ext cx="899812" cy="59481"/>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C"/>
          </a:p>
        </p:txBody>
      </p:sp>
      <p:cxnSp>
        <p:nvCxnSpPr>
          <p:cNvPr id="73" name="Conector angular 72"/>
          <p:cNvCxnSpPr>
            <a:stCxn id="63" idx="3"/>
          </p:cNvCxnSpPr>
          <p:nvPr/>
        </p:nvCxnSpPr>
        <p:spPr>
          <a:xfrm>
            <a:off x="9848367" y="2687958"/>
            <a:ext cx="151368" cy="5747"/>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76" name="Marcador de contenido 2"/>
          <p:cNvSpPr txBox="1">
            <a:spLocks/>
          </p:cNvSpPr>
          <p:nvPr/>
        </p:nvSpPr>
        <p:spPr>
          <a:xfrm>
            <a:off x="9930537" y="2578684"/>
            <a:ext cx="337411" cy="2185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2</a:t>
            </a:r>
          </a:p>
        </p:txBody>
      </p:sp>
      <p:sp>
        <p:nvSpPr>
          <p:cNvPr id="77" name="Marcador de contenido 2"/>
          <p:cNvSpPr txBox="1">
            <a:spLocks/>
          </p:cNvSpPr>
          <p:nvPr/>
        </p:nvSpPr>
        <p:spPr>
          <a:xfrm>
            <a:off x="1970060" y="6615872"/>
            <a:ext cx="337411" cy="2185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1</a:t>
            </a:r>
          </a:p>
        </p:txBody>
      </p:sp>
      <p:sp>
        <p:nvSpPr>
          <p:cNvPr id="78" name="Marcador de contenido 2"/>
          <p:cNvSpPr txBox="1">
            <a:spLocks/>
          </p:cNvSpPr>
          <p:nvPr/>
        </p:nvSpPr>
        <p:spPr>
          <a:xfrm>
            <a:off x="2036284" y="4490757"/>
            <a:ext cx="953515" cy="295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200" b="1" dirty="0">
                <a:latin typeface="Century Gothic" panose="020B0502020202020204" pitchFamily="34" charset="0"/>
              </a:rPr>
              <a:t>INT. WALL</a:t>
            </a:r>
          </a:p>
          <a:p>
            <a:endParaRPr lang="es-EC" sz="1200" dirty="0">
              <a:latin typeface="Century Gothic" panose="020B0502020202020204" pitchFamily="34" charset="0"/>
            </a:endParaRPr>
          </a:p>
        </p:txBody>
      </p:sp>
      <p:sp>
        <p:nvSpPr>
          <p:cNvPr id="79" name="Rectángulo 78"/>
          <p:cNvSpPr/>
          <p:nvPr/>
        </p:nvSpPr>
        <p:spPr>
          <a:xfrm>
            <a:off x="2240808" y="4857337"/>
            <a:ext cx="79432" cy="1408671"/>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C"/>
          </a:p>
        </p:txBody>
      </p:sp>
      <p:sp>
        <p:nvSpPr>
          <p:cNvPr id="80" name="Rectángulo 79"/>
          <p:cNvSpPr/>
          <p:nvPr/>
        </p:nvSpPr>
        <p:spPr>
          <a:xfrm>
            <a:off x="2533041" y="4857336"/>
            <a:ext cx="79431" cy="1408671"/>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C"/>
          </a:p>
        </p:txBody>
      </p:sp>
      <p:sp>
        <p:nvSpPr>
          <p:cNvPr id="82" name="Rectángulo 81"/>
          <p:cNvSpPr/>
          <p:nvPr/>
        </p:nvSpPr>
        <p:spPr>
          <a:xfrm>
            <a:off x="2331423" y="4861101"/>
            <a:ext cx="190434" cy="140867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C"/>
          </a:p>
        </p:txBody>
      </p:sp>
      <p:cxnSp>
        <p:nvCxnSpPr>
          <p:cNvPr id="83" name="Conector angular 82"/>
          <p:cNvCxnSpPr>
            <a:stCxn id="79" idx="2"/>
          </p:cNvCxnSpPr>
          <p:nvPr/>
        </p:nvCxnSpPr>
        <p:spPr>
          <a:xfrm rot="5400000">
            <a:off x="2034713" y="6370061"/>
            <a:ext cx="349864" cy="14175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84" name="Conector angular 83"/>
          <p:cNvCxnSpPr/>
          <p:nvPr/>
        </p:nvCxnSpPr>
        <p:spPr>
          <a:xfrm rot="16200000" flipH="1">
            <a:off x="2238942" y="6437845"/>
            <a:ext cx="370330" cy="243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85" name="Marcador de contenido 2"/>
          <p:cNvSpPr txBox="1">
            <a:spLocks/>
          </p:cNvSpPr>
          <p:nvPr/>
        </p:nvSpPr>
        <p:spPr>
          <a:xfrm>
            <a:off x="2914546" y="5087531"/>
            <a:ext cx="2116018" cy="9482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100" b="1" dirty="0">
                <a:latin typeface="Century Gothic" panose="020B0502020202020204" pitchFamily="34" charset="0"/>
              </a:rPr>
              <a:t>1</a:t>
            </a:r>
            <a:r>
              <a:rPr lang="es-EC" sz="1100" dirty="0">
                <a:latin typeface="Century Gothic" panose="020B0502020202020204" pitchFamily="34" charset="0"/>
              </a:rPr>
              <a:t>_Gypsum </a:t>
            </a:r>
            <a:r>
              <a:rPr lang="es-EC" sz="1100" dirty="0" err="1">
                <a:latin typeface="Century Gothic" panose="020B0502020202020204" pitchFamily="34" charset="0"/>
              </a:rPr>
              <a:t>Board</a:t>
            </a:r>
            <a:r>
              <a:rPr lang="es-EC" sz="1100" dirty="0">
                <a:latin typeface="Century Gothic" panose="020B0502020202020204" pitchFamily="34" charset="0"/>
              </a:rPr>
              <a:t>: 0,019m</a:t>
            </a:r>
          </a:p>
          <a:p>
            <a:pPr marL="0" indent="0">
              <a:buNone/>
            </a:pPr>
            <a:r>
              <a:rPr lang="es-EC" sz="1100" b="1" dirty="0">
                <a:latin typeface="Century Gothic" panose="020B0502020202020204" pitchFamily="34" charset="0"/>
              </a:rPr>
              <a:t>2</a:t>
            </a:r>
            <a:r>
              <a:rPr lang="es-EC" sz="1100" dirty="0">
                <a:latin typeface="Century Gothic" panose="020B0502020202020204" pitchFamily="34" charset="0"/>
              </a:rPr>
              <a:t>_Air </a:t>
            </a:r>
            <a:r>
              <a:rPr lang="es-EC" sz="1100" dirty="0" err="1">
                <a:latin typeface="Century Gothic" panose="020B0502020202020204" pitchFamily="34" charset="0"/>
              </a:rPr>
              <a:t>Space</a:t>
            </a:r>
            <a:r>
              <a:rPr lang="es-EC" sz="1100" dirty="0">
                <a:latin typeface="Century Gothic" panose="020B0502020202020204" pitchFamily="34" charset="0"/>
              </a:rPr>
              <a:t>: 0,15 m2K/W</a:t>
            </a:r>
          </a:p>
          <a:p>
            <a:pPr marL="0" indent="0">
              <a:buNone/>
            </a:pPr>
            <a:r>
              <a:rPr lang="en-US" sz="1100" b="1" dirty="0">
                <a:latin typeface="Century Gothic" panose="020B0502020202020204" pitchFamily="34" charset="0"/>
              </a:rPr>
              <a:t>3</a:t>
            </a:r>
            <a:r>
              <a:rPr lang="en-US" sz="1100" dirty="0">
                <a:latin typeface="Century Gothic" panose="020B0502020202020204" pitchFamily="34" charset="0"/>
              </a:rPr>
              <a:t>_</a:t>
            </a:r>
            <a:r>
              <a:rPr lang="es-EC" sz="1100" dirty="0" err="1">
                <a:latin typeface="Century Gothic" panose="020B0502020202020204" pitchFamily="34" charset="0"/>
              </a:rPr>
              <a:t>Gypsum</a:t>
            </a:r>
            <a:r>
              <a:rPr lang="es-EC" sz="1100" dirty="0">
                <a:latin typeface="Century Gothic" panose="020B0502020202020204" pitchFamily="34" charset="0"/>
              </a:rPr>
              <a:t> </a:t>
            </a:r>
            <a:r>
              <a:rPr lang="es-EC" sz="1100" dirty="0" err="1">
                <a:latin typeface="Century Gothic" panose="020B0502020202020204" pitchFamily="34" charset="0"/>
              </a:rPr>
              <a:t>Board</a:t>
            </a:r>
            <a:r>
              <a:rPr lang="es-EC" sz="1100" dirty="0">
                <a:latin typeface="Century Gothic" panose="020B0502020202020204" pitchFamily="34" charset="0"/>
              </a:rPr>
              <a:t>: 0,019m</a:t>
            </a:r>
          </a:p>
          <a:p>
            <a:endParaRPr lang="es-EC" sz="1100" dirty="0">
              <a:latin typeface="Century Gothic" panose="020B0502020202020204" pitchFamily="34" charset="0"/>
            </a:endParaRPr>
          </a:p>
        </p:txBody>
      </p:sp>
      <p:sp>
        <p:nvSpPr>
          <p:cNvPr id="86" name="Marcador de contenido 2"/>
          <p:cNvSpPr txBox="1">
            <a:spLocks/>
          </p:cNvSpPr>
          <p:nvPr/>
        </p:nvSpPr>
        <p:spPr>
          <a:xfrm>
            <a:off x="2306631" y="6615871"/>
            <a:ext cx="337411" cy="2185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2</a:t>
            </a:r>
          </a:p>
        </p:txBody>
      </p:sp>
      <p:cxnSp>
        <p:nvCxnSpPr>
          <p:cNvPr id="87" name="Conector angular 86"/>
          <p:cNvCxnSpPr/>
          <p:nvPr/>
        </p:nvCxnSpPr>
        <p:spPr>
          <a:xfrm rot="16200000" flipH="1">
            <a:off x="2419416" y="6462871"/>
            <a:ext cx="370330" cy="243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88" name="Marcador de contenido 2"/>
          <p:cNvSpPr txBox="1">
            <a:spLocks/>
          </p:cNvSpPr>
          <p:nvPr/>
        </p:nvSpPr>
        <p:spPr>
          <a:xfrm>
            <a:off x="2486520" y="6627610"/>
            <a:ext cx="337411" cy="2185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3</a:t>
            </a:r>
          </a:p>
        </p:txBody>
      </p:sp>
      <p:sp>
        <p:nvSpPr>
          <p:cNvPr id="91" name="Marcador de contenido 2"/>
          <p:cNvSpPr txBox="1">
            <a:spLocks/>
          </p:cNvSpPr>
          <p:nvPr/>
        </p:nvSpPr>
        <p:spPr>
          <a:xfrm>
            <a:off x="5900084" y="5391064"/>
            <a:ext cx="337411" cy="2185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1</a:t>
            </a:r>
          </a:p>
        </p:txBody>
      </p:sp>
      <p:sp>
        <p:nvSpPr>
          <p:cNvPr id="92" name="Marcador de contenido 2"/>
          <p:cNvSpPr txBox="1">
            <a:spLocks/>
          </p:cNvSpPr>
          <p:nvPr/>
        </p:nvSpPr>
        <p:spPr>
          <a:xfrm>
            <a:off x="5583325" y="4490757"/>
            <a:ext cx="1882039" cy="2951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200" b="1" dirty="0">
                <a:latin typeface="Century Gothic" panose="020B0502020202020204" pitchFamily="34" charset="0"/>
              </a:rPr>
              <a:t>INT. FLOOR | CEILING</a:t>
            </a:r>
          </a:p>
          <a:p>
            <a:endParaRPr lang="es-EC" sz="1200" dirty="0">
              <a:latin typeface="Century Gothic" panose="020B0502020202020204" pitchFamily="34" charset="0"/>
            </a:endParaRPr>
          </a:p>
        </p:txBody>
      </p:sp>
      <p:sp>
        <p:nvSpPr>
          <p:cNvPr id="93" name="Rectángulo 92"/>
          <p:cNvSpPr/>
          <p:nvPr/>
        </p:nvSpPr>
        <p:spPr>
          <a:xfrm>
            <a:off x="5775034" y="5024208"/>
            <a:ext cx="897954" cy="11117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C"/>
          </a:p>
        </p:txBody>
      </p:sp>
      <p:cxnSp>
        <p:nvCxnSpPr>
          <p:cNvPr id="94" name="Conector angular 93"/>
          <p:cNvCxnSpPr/>
          <p:nvPr/>
        </p:nvCxnSpPr>
        <p:spPr>
          <a:xfrm rot="5400000">
            <a:off x="5998436" y="5235147"/>
            <a:ext cx="197134" cy="14846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95" name="Marcador de contenido 2"/>
          <p:cNvSpPr txBox="1">
            <a:spLocks/>
          </p:cNvSpPr>
          <p:nvPr/>
        </p:nvSpPr>
        <p:spPr>
          <a:xfrm>
            <a:off x="5675426" y="5561669"/>
            <a:ext cx="2492444" cy="10440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100" b="1" dirty="0">
                <a:latin typeface="Century Gothic" panose="020B0502020202020204" pitchFamily="34" charset="0"/>
              </a:rPr>
              <a:t>1</a:t>
            </a:r>
            <a:r>
              <a:rPr lang="es-EC" sz="1100" dirty="0">
                <a:latin typeface="Century Gothic" panose="020B0502020202020204" pitchFamily="34" charset="0"/>
              </a:rPr>
              <a:t>_Lightweight Concrete: 0,1016m</a:t>
            </a:r>
          </a:p>
          <a:p>
            <a:pPr marL="0" indent="0">
              <a:buNone/>
            </a:pPr>
            <a:r>
              <a:rPr lang="es-EC" sz="1100" b="1" dirty="0">
                <a:latin typeface="Century Gothic" panose="020B0502020202020204" pitchFamily="34" charset="0"/>
              </a:rPr>
              <a:t>2</a:t>
            </a:r>
            <a:r>
              <a:rPr lang="es-EC" sz="1100" dirty="0">
                <a:latin typeface="Century Gothic" panose="020B0502020202020204" pitchFamily="34" charset="0"/>
              </a:rPr>
              <a:t>_Ceiling air </a:t>
            </a:r>
            <a:r>
              <a:rPr lang="es-EC" sz="1100" dirty="0" err="1">
                <a:latin typeface="Century Gothic" panose="020B0502020202020204" pitchFamily="34" charset="0"/>
              </a:rPr>
              <a:t>space</a:t>
            </a:r>
            <a:r>
              <a:rPr lang="es-EC" sz="1100" dirty="0">
                <a:latin typeface="Century Gothic" panose="020B0502020202020204" pitchFamily="34" charset="0"/>
              </a:rPr>
              <a:t>: 0,18 m2K/W</a:t>
            </a:r>
          </a:p>
          <a:p>
            <a:pPr marL="0" indent="0">
              <a:buNone/>
            </a:pPr>
            <a:r>
              <a:rPr lang="en-US" sz="1100" b="1" dirty="0">
                <a:latin typeface="Century Gothic" panose="020B0502020202020204" pitchFamily="34" charset="0"/>
              </a:rPr>
              <a:t>3</a:t>
            </a:r>
            <a:r>
              <a:rPr lang="en-US" sz="1100" dirty="0">
                <a:latin typeface="Century Gothic" panose="020B0502020202020204" pitchFamily="34" charset="0"/>
              </a:rPr>
              <a:t>_</a:t>
            </a:r>
            <a:r>
              <a:rPr lang="es-EC" sz="1100" dirty="0" err="1">
                <a:latin typeface="Century Gothic" panose="020B0502020202020204" pitchFamily="34" charset="0"/>
              </a:rPr>
              <a:t>Acoustic</a:t>
            </a:r>
            <a:r>
              <a:rPr lang="es-EC" sz="1100" dirty="0">
                <a:latin typeface="Century Gothic" panose="020B0502020202020204" pitchFamily="34" charset="0"/>
              </a:rPr>
              <a:t> Tile: 0,0191m</a:t>
            </a:r>
          </a:p>
          <a:p>
            <a:pPr marL="0" indent="0">
              <a:buNone/>
            </a:pPr>
            <a:endParaRPr lang="es-EC" sz="1100" dirty="0">
              <a:latin typeface="Century Gothic" panose="020B0502020202020204" pitchFamily="34" charset="0"/>
            </a:endParaRPr>
          </a:p>
          <a:p>
            <a:pPr marL="0" indent="0">
              <a:buNone/>
            </a:pPr>
            <a:endParaRPr lang="es-EC" sz="1100" dirty="0">
              <a:latin typeface="Century Gothic" panose="020B0502020202020204" pitchFamily="34" charset="0"/>
            </a:endParaRPr>
          </a:p>
        </p:txBody>
      </p:sp>
      <p:sp>
        <p:nvSpPr>
          <p:cNvPr id="96" name="Marcador de contenido 2"/>
          <p:cNvSpPr txBox="1">
            <a:spLocks/>
          </p:cNvSpPr>
          <p:nvPr/>
        </p:nvSpPr>
        <p:spPr>
          <a:xfrm>
            <a:off x="6410985" y="4819005"/>
            <a:ext cx="337411" cy="2185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3</a:t>
            </a:r>
          </a:p>
        </p:txBody>
      </p:sp>
      <p:cxnSp>
        <p:nvCxnSpPr>
          <p:cNvPr id="97" name="Conector angular 96"/>
          <p:cNvCxnSpPr>
            <a:stCxn id="98" idx="3"/>
          </p:cNvCxnSpPr>
          <p:nvPr/>
        </p:nvCxnSpPr>
        <p:spPr>
          <a:xfrm>
            <a:off x="6671504" y="5224464"/>
            <a:ext cx="281896" cy="16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98" name="Rectángulo 97"/>
          <p:cNvSpPr/>
          <p:nvPr/>
        </p:nvSpPr>
        <p:spPr>
          <a:xfrm>
            <a:off x="5778782" y="5194086"/>
            <a:ext cx="892722" cy="60755"/>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C"/>
          </a:p>
        </p:txBody>
      </p:sp>
      <p:sp>
        <p:nvSpPr>
          <p:cNvPr id="104" name="Rectángulo 103"/>
          <p:cNvSpPr/>
          <p:nvPr/>
        </p:nvSpPr>
        <p:spPr>
          <a:xfrm flipV="1">
            <a:off x="5775828" y="5128727"/>
            <a:ext cx="899812" cy="59481"/>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C"/>
          </a:p>
        </p:txBody>
      </p:sp>
      <p:cxnSp>
        <p:nvCxnSpPr>
          <p:cNvPr id="105" name="Conector angular 104"/>
          <p:cNvCxnSpPr>
            <a:stCxn id="93" idx="0"/>
          </p:cNvCxnSpPr>
          <p:nvPr/>
        </p:nvCxnSpPr>
        <p:spPr>
          <a:xfrm rot="5400000" flipH="1" flipV="1">
            <a:off x="6295175" y="4866670"/>
            <a:ext cx="86375" cy="22870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10" name="Marcador de contenido 2"/>
          <p:cNvSpPr txBox="1">
            <a:spLocks/>
          </p:cNvSpPr>
          <p:nvPr/>
        </p:nvSpPr>
        <p:spPr>
          <a:xfrm>
            <a:off x="6892287" y="5121789"/>
            <a:ext cx="337411" cy="2185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000" dirty="0">
                <a:latin typeface="Century Gothic" panose="020B0502020202020204" pitchFamily="34" charset="0"/>
              </a:rPr>
              <a:t>2</a:t>
            </a:r>
          </a:p>
        </p:txBody>
      </p:sp>
      <p:sp>
        <p:nvSpPr>
          <p:cNvPr id="112" name="Marcador de contenido 2"/>
          <p:cNvSpPr txBox="1">
            <a:spLocks/>
          </p:cNvSpPr>
          <p:nvPr/>
        </p:nvSpPr>
        <p:spPr>
          <a:xfrm>
            <a:off x="9065689" y="4378256"/>
            <a:ext cx="953515" cy="295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latin typeface="Century Gothic" panose="020B0502020202020204" pitchFamily="34" charset="0"/>
              </a:rPr>
              <a:t>WINDOW</a:t>
            </a:r>
            <a:endParaRPr lang="es-EC" sz="1200" b="1" dirty="0">
              <a:latin typeface="Century Gothic" panose="020B0502020202020204" pitchFamily="34" charset="0"/>
            </a:endParaRPr>
          </a:p>
          <a:p>
            <a:endParaRPr lang="es-EC" sz="1200" dirty="0">
              <a:latin typeface="Century Gothic" panose="020B0502020202020204" pitchFamily="34" charset="0"/>
            </a:endParaRPr>
          </a:p>
        </p:txBody>
      </p:sp>
      <p:sp>
        <p:nvSpPr>
          <p:cNvPr id="113" name="Rectángulo 112"/>
          <p:cNvSpPr/>
          <p:nvPr/>
        </p:nvSpPr>
        <p:spPr>
          <a:xfrm>
            <a:off x="9458720" y="4825170"/>
            <a:ext cx="79432" cy="1408671"/>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C"/>
          </a:p>
        </p:txBody>
      </p:sp>
      <p:sp>
        <p:nvSpPr>
          <p:cNvPr id="118" name="Marcador de contenido 2"/>
          <p:cNvSpPr txBox="1">
            <a:spLocks/>
          </p:cNvSpPr>
          <p:nvPr/>
        </p:nvSpPr>
        <p:spPr>
          <a:xfrm>
            <a:off x="9524979" y="5252911"/>
            <a:ext cx="1133879" cy="2997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C" sz="1100" dirty="0" err="1">
                <a:latin typeface="Century Gothic" panose="020B0502020202020204" pitchFamily="34" charset="0"/>
              </a:rPr>
              <a:t>Glass</a:t>
            </a:r>
            <a:r>
              <a:rPr lang="es-EC" sz="1100" dirty="0">
                <a:latin typeface="Century Gothic" panose="020B0502020202020204" pitchFamily="34" charset="0"/>
              </a:rPr>
              <a:t>: 0,003m</a:t>
            </a:r>
          </a:p>
          <a:p>
            <a:endParaRPr lang="es-EC" sz="1100" dirty="0">
              <a:latin typeface="Century Gothic" panose="020B0502020202020204" pitchFamily="34" charset="0"/>
            </a:endParaRPr>
          </a:p>
        </p:txBody>
      </p:sp>
      <p:sp>
        <p:nvSpPr>
          <p:cNvPr id="70" name="Marcador de contenido 2"/>
          <p:cNvSpPr txBox="1">
            <a:spLocks/>
          </p:cNvSpPr>
          <p:nvPr/>
        </p:nvSpPr>
        <p:spPr>
          <a:xfrm>
            <a:off x="3395709" y="515845"/>
            <a:ext cx="2450880" cy="12600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C" sz="1100" dirty="0" err="1">
                <a:latin typeface="Century Gothic" panose="020B0502020202020204" pitchFamily="34" charset="0"/>
              </a:rPr>
              <a:t>Summer</a:t>
            </a:r>
            <a:r>
              <a:rPr lang="es-EC" sz="1100" dirty="0">
                <a:latin typeface="Century Gothic" panose="020B0502020202020204" pitchFamily="34" charset="0"/>
              </a:rPr>
              <a:t> </a:t>
            </a:r>
            <a:r>
              <a:rPr lang="es-EC" sz="1100" dirty="0" err="1">
                <a:latin typeface="Century Gothic" panose="020B0502020202020204" pitchFamily="34" charset="0"/>
              </a:rPr>
              <a:t>Design</a:t>
            </a:r>
            <a:r>
              <a:rPr lang="es-EC" sz="1100" dirty="0">
                <a:latin typeface="Century Gothic" panose="020B0502020202020204" pitchFamily="34" charset="0"/>
              </a:rPr>
              <a:t> Day: 21 | </a:t>
            </a:r>
            <a:r>
              <a:rPr lang="es-EC" sz="1100" dirty="0" err="1">
                <a:latin typeface="Century Gothic" panose="020B0502020202020204" pitchFamily="34" charset="0"/>
              </a:rPr>
              <a:t>Aug</a:t>
            </a:r>
            <a:endParaRPr lang="es-EC" sz="1100" dirty="0">
              <a:latin typeface="Century Gothic" panose="020B0502020202020204" pitchFamily="34" charset="0"/>
            </a:endParaRPr>
          </a:p>
          <a:p>
            <a:r>
              <a:rPr lang="es-EC" sz="1100" dirty="0">
                <a:latin typeface="Century Gothic" panose="020B0502020202020204" pitchFamily="34" charset="0"/>
              </a:rPr>
              <a:t>Winter </a:t>
            </a:r>
            <a:r>
              <a:rPr lang="es-EC" sz="1100" dirty="0" err="1">
                <a:latin typeface="Century Gothic" panose="020B0502020202020204" pitchFamily="34" charset="0"/>
              </a:rPr>
              <a:t>Design</a:t>
            </a:r>
            <a:r>
              <a:rPr lang="es-EC" sz="1100" dirty="0">
                <a:latin typeface="Century Gothic" panose="020B0502020202020204" pitchFamily="34" charset="0"/>
              </a:rPr>
              <a:t> Day: 21 | Nov</a:t>
            </a:r>
          </a:p>
          <a:p>
            <a:r>
              <a:rPr lang="es-EC" sz="1100" dirty="0">
                <a:latin typeface="Century Gothic" panose="020B0502020202020204" pitchFamily="34" charset="0"/>
              </a:rPr>
              <a:t>Max. </a:t>
            </a:r>
            <a:r>
              <a:rPr lang="es-EC" sz="1100" dirty="0" err="1">
                <a:latin typeface="Century Gothic" panose="020B0502020202020204" pitchFamily="34" charset="0"/>
              </a:rPr>
              <a:t>Temperature</a:t>
            </a:r>
            <a:r>
              <a:rPr lang="es-EC" sz="1100" dirty="0">
                <a:latin typeface="Century Gothic" panose="020B0502020202020204" pitchFamily="34" charset="0"/>
              </a:rPr>
              <a:t>: 21.9° C</a:t>
            </a:r>
          </a:p>
          <a:p>
            <a:r>
              <a:rPr lang="es-EC" sz="1100" dirty="0">
                <a:latin typeface="Century Gothic" panose="020B0502020202020204" pitchFamily="34" charset="0"/>
              </a:rPr>
              <a:t>Min. </a:t>
            </a:r>
            <a:r>
              <a:rPr lang="es-EC" sz="1100" dirty="0" err="1">
                <a:latin typeface="Century Gothic" panose="020B0502020202020204" pitchFamily="34" charset="0"/>
              </a:rPr>
              <a:t>Temperature</a:t>
            </a:r>
            <a:r>
              <a:rPr lang="es-EC" sz="1100" dirty="0">
                <a:latin typeface="Century Gothic" panose="020B0502020202020204" pitchFamily="34" charset="0"/>
              </a:rPr>
              <a:t>: 6.8 °C</a:t>
            </a:r>
          </a:p>
          <a:p>
            <a:endParaRPr lang="es-EC" sz="1100" dirty="0">
              <a:latin typeface="Century Gothic" panose="020B0502020202020204" pitchFamily="34" charset="0"/>
            </a:endParaRPr>
          </a:p>
        </p:txBody>
      </p:sp>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84127" y="165525"/>
            <a:ext cx="5219303" cy="1741894"/>
          </a:xfrm>
          <a:prstGeom prst="rect">
            <a:avLst/>
          </a:prstGeom>
        </p:spPr>
      </p:pic>
    </p:spTree>
    <p:extLst>
      <p:ext uri="{BB962C8B-B14F-4D97-AF65-F5344CB8AC3E}">
        <p14:creationId xmlns:p14="http://schemas.microsoft.com/office/powerpoint/2010/main" val="1562145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1458832" y="0"/>
            <a:ext cx="733168" cy="685800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s-EC"/>
          </a:p>
        </p:txBody>
      </p:sp>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414687" y="5080687"/>
            <a:ext cx="2821459" cy="733166"/>
          </a:xfrm>
          <a:prstGeom prst="rect">
            <a:avLst/>
          </a:prstGeom>
        </p:spPr>
      </p:pic>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2281" y="218834"/>
            <a:ext cx="6510118" cy="4525040"/>
          </a:xfrm>
          <a:prstGeom prst="rect">
            <a:avLst/>
          </a:prstGeom>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0499" y="4743874"/>
            <a:ext cx="7251900" cy="1781794"/>
          </a:xfrm>
          <a:prstGeom prst="rect">
            <a:avLst/>
          </a:prstGeom>
        </p:spPr>
      </p:pic>
      <p:pic>
        <p:nvPicPr>
          <p:cNvPr id="10" name="Imagen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554" y="2200079"/>
            <a:ext cx="2916814" cy="2484053"/>
          </a:xfrm>
          <a:prstGeom prst="rect">
            <a:avLst/>
          </a:prstGeom>
        </p:spPr>
      </p:pic>
      <p:pic>
        <p:nvPicPr>
          <p:cNvPr id="13" name="Imagen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321" y="4518358"/>
            <a:ext cx="3115745" cy="2434707"/>
          </a:xfrm>
          <a:prstGeom prst="rect">
            <a:avLst/>
          </a:prstGeom>
        </p:spPr>
      </p:pic>
      <p:pic>
        <p:nvPicPr>
          <p:cNvPr id="14" name="Imagen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6805" y="0"/>
            <a:ext cx="2985533" cy="2318279"/>
          </a:xfrm>
          <a:prstGeom prst="rect">
            <a:avLst/>
          </a:prstGeom>
        </p:spPr>
      </p:pic>
      <p:sp>
        <p:nvSpPr>
          <p:cNvPr id="15" name="Título 1"/>
          <p:cNvSpPr txBox="1">
            <a:spLocks/>
          </p:cNvSpPr>
          <p:nvPr/>
        </p:nvSpPr>
        <p:spPr>
          <a:xfrm rot="16200000">
            <a:off x="-2508420" y="3680253"/>
            <a:ext cx="5679989" cy="5436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C" sz="2800" dirty="0">
                <a:solidFill>
                  <a:schemeClr val="bg2">
                    <a:lumMod val="50000"/>
                  </a:schemeClr>
                </a:solidFill>
                <a:latin typeface="Century Gothic" panose="020B0502020202020204" pitchFamily="34" charset="0"/>
              </a:rPr>
              <a:t>CASE LOCATION 2: </a:t>
            </a:r>
            <a:r>
              <a:rPr lang="es-EC" sz="2800" b="1" dirty="0">
                <a:solidFill>
                  <a:schemeClr val="bg2">
                    <a:lumMod val="50000"/>
                  </a:schemeClr>
                </a:solidFill>
                <a:latin typeface="Century Gothic" panose="020B0502020202020204" pitchFamily="34" charset="0"/>
              </a:rPr>
              <a:t>QUITO - EC</a:t>
            </a:r>
          </a:p>
        </p:txBody>
      </p:sp>
    </p:spTree>
    <p:extLst>
      <p:ext uri="{BB962C8B-B14F-4D97-AF65-F5344CB8AC3E}">
        <p14:creationId xmlns:p14="http://schemas.microsoft.com/office/powerpoint/2010/main" val="1371001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1458832" y="0"/>
            <a:ext cx="733168" cy="685800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s-EC"/>
          </a:p>
        </p:txBody>
      </p:sp>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414687" y="5080687"/>
            <a:ext cx="2821459" cy="733166"/>
          </a:xfrm>
          <a:prstGeom prst="rect">
            <a:avLst/>
          </a:prstGeom>
        </p:spPr>
      </p:pic>
      <p:sp>
        <p:nvSpPr>
          <p:cNvPr id="11" name="Título 1"/>
          <p:cNvSpPr txBox="1">
            <a:spLocks/>
          </p:cNvSpPr>
          <p:nvPr/>
        </p:nvSpPr>
        <p:spPr>
          <a:xfrm rot="16200000">
            <a:off x="-2508420" y="3680253"/>
            <a:ext cx="5679989" cy="5436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C" sz="2800" dirty="0">
                <a:solidFill>
                  <a:schemeClr val="bg2">
                    <a:lumMod val="50000"/>
                  </a:schemeClr>
                </a:solidFill>
                <a:latin typeface="Century Gothic" panose="020B0502020202020204" pitchFamily="34" charset="0"/>
              </a:rPr>
              <a:t>CASE LOCATION 2: </a:t>
            </a:r>
            <a:r>
              <a:rPr lang="es-EC" sz="2800" b="1" dirty="0">
                <a:solidFill>
                  <a:schemeClr val="bg2">
                    <a:lumMod val="50000"/>
                  </a:schemeClr>
                </a:solidFill>
                <a:latin typeface="Century Gothic" panose="020B0502020202020204" pitchFamily="34" charset="0"/>
              </a:rPr>
              <a:t>QUITO - EC</a:t>
            </a:r>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0631" y="1222358"/>
            <a:ext cx="5719032" cy="2469060"/>
          </a:xfrm>
          <a:prstGeom prst="rect">
            <a:avLst/>
          </a:prstGeom>
        </p:spPr>
      </p:pic>
      <p:pic>
        <p:nvPicPr>
          <p:cNvPr id="8" name="Imagen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070" y="1306002"/>
            <a:ext cx="5058742" cy="2413841"/>
          </a:xfrm>
          <a:prstGeom prst="rect">
            <a:avLst/>
          </a:prstGeom>
        </p:spPr>
      </p:pic>
      <p:pic>
        <p:nvPicPr>
          <p:cNvPr id="12" name="Imagen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1812" y="3542167"/>
            <a:ext cx="5624648" cy="2370953"/>
          </a:xfrm>
          <a:prstGeom prst="rect">
            <a:avLst/>
          </a:prstGeom>
        </p:spPr>
      </p:pic>
      <p:pic>
        <p:nvPicPr>
          <p:cNvPr id="13" name="Imagen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8613" y="3836995"/>
            <a:ext cx="5142368" cy="2090588"/>
          </a:xfrm>
          <a:prstGeom prst="rect">
            <a:avLst/>
          </a:prstGeom>
        </p:spPr>
      </p:pic>
    </p:spTree>
    <p:extLst>
      <p:ext uri="{BB962C8B-B14F-4D97-AF65-F5344CB8AC3E}">
        <p14:creationId xmlns:p14="http://schemas.microsoft.com/office/powerpoint/2010/main" val="108743254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640</TotalTime>
  <Words>1558</Words>
  <Application>Microsoft Office PowerPoint</Application>
  <PresentationFormat>Panorámica</PresentationFormat>
  <Paragraphs>302</Paragraphs>
  <Slides>19</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19</vt:i4>
      </vt:variant>
    </vt:vector>
  </HeadingPairs>
  <TitlesOfParts>
    <vt:vector size="25" baseType="lpstr">
      <vt:lpstr>Arial</vt:lpstr>
      <vt:lpstr>Calibri</vt:lpstr>
      <vt:lpstr>Calibri Light</vt:lpstr>
      <vt:lpstr>Century Gothic</vt:lpstr>
      <vt:lpstr>Wingdings</vt:lpstr>
      <vt:lpstr>Tema de Office</vt:lpstr>
      <vt:lpstr>ENERGETIC SIMULATION OF A BUILDING IN DIFFERENT LOCATIONS</vt:lpstr>
      <vt:lpstr>INTRODUCTION</vt:lpstr>
      <vt:lpstr>GENERAL DATA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CONCLUSIONS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ENERGETIC SIMULATION OF A BUILDING IN DIFFERENT LOCATIONS</dc:title>
  <dc:creator>Usuario de Windows</dc:creator>
  <cp:lastModifiedBy>Usuario de Windows</cp:lastModifiedBy>
  <cp:revision>56</cp:revision>
  <dcterms:created xsi:type="dcterms:W3CDTF">2018-01-11T09:50:41Z</dcterms:created>
  <dcterms:modified xsi:type="dcterms:W3CDTF">2018-01-15T17:00:37Z</dcterms:modified>
</cp:coreProperties>
</file>